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sldIdLst>
    <p:sldId id="256" r:id="rId2"/>
    <p:sldId id="292" r:id="rId3"/>
    <p:sldId id="274" r:id="rId4"/>
    <p:sldId id="275" r:id="rId5"/>
    <p:sldId id="314" r:id="rId6"/>
    <p:sldId id="276" r:id="rId7"/>
    <p:sldId id="285" r:id="rId8"/>
    <p:sldId id="316" r:id="rId9"/>
    <p:sldId id="279" r:id="rId10"/>
    <p:sldId id="297" r:id="rId11"/>
    <p:sldId id="317" r:id="rId12"/>
    <p:sldId id="284" r:id="rId13"/>
    <p:sldId id="286" r:id="rId14"/>
    <p:sldId id="287" r:id="rId15"/>
    <p:sldId id="318" r:id="rId16"/>
    <p:sldId id="302" r:id="rId17"/>
    <p:sldId id="289" r:id="rId18"/>
    <p:sldId id="320" r:id="rId19"/>
    <p:sldId id="324" r:id="rId20"/>
    <p:sldId id="308" r:id="rId21"/>
    <p:sldId id="309" r:id="rId22"/>
    <p:sldId id="310" r:id="rId23"/>
    <p:sldId id="269" r:id="rId24"/>
    <p:sldId id="313" r:id="rId25"/>
    <p:sldId id="270" r:id="rId26"/>
    <p:sldId id="319" r:id="rId27"/>
    <p:sldId id="312" r:id="rId28"/>
    <p:sldId id="321" r:id="rId29"/>
    <p:sldId id="304" r:id="rId30"/>
    <p:sldId id="281" r:id="rId31"/>
    <p:sldId id="294" r:id="rId32"/>
    <p:sldId id="296" r:id="rId33"/>
    <p:sldId id="322" r:id="rId34"/>
    <p:sldId id="299" r:id="rId35"/>
    <p:sldId id="282" r:id="rId36"/>
    <p:sldId id="300" r:id="rId37"/>
    <p:sldId id="301" r:id="rId38"/>
    <p:sldId id="323" r:id="rId39"/>
    <p:sldId id="290" r:id="rId40"/>
    <p:sldId id="32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4" autoAdjust="0"/>
    <p:restoredTop sz="92208" autoAdjust="0"/>
  </p:normalViewPr>
  <p:slideViewPr>
    <p:cSldViewPr snapToGrid="0">
      <p:cViewPr varScale="1">
        <p:scale>
          <a:sx n="66" d="100"/>
          <a:sy n="66" d="100"/>
        </p:scale>
        <p:origin x="816" y="96"/>
      </p:cViewPr>
      <p:guideLst/>
    </p:cSldViewPr>
  </p:slid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E6D4E3-79EB-4181-A076-58B6AE045E61}" type="datetimeFigureOut">
              <a:rPr lang="en-GB" smtClean="0"/>
              <a:t>03/01/2020</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8E4E50-C87B-4897-A6BE-D75BC7A1FA26}" type="slidenum">
              <a:rPr lang="en-GB" smtClean="0"/>
              <a:t>‹Nr.›</a:t>
            </a:fld>
            <a:endParaRPr lang="en-GB"/>
          </a:p>
        </p:txBody>
      </p:sp>
    </p:spTree>
    <p:extLst>
      <p:ext uri="{BB962C8B-B14F-4D97-AF65-F5344CB8AC3E}">
        <p14:creationId xmlns:p14="http://schemas.microsoft.com/office/powerpoint/2010/main" val="2763465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Hello and welcome to my master thesis presentation about "Deep Learning for Video Depth Estimation from Defocus"</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1</a:t>
            </a:fld>
            <a:endParaRPr lang="en-GB"/>
          </a:p>
        </p:txBody>
      </p:sp>
    </p:spTree>
    <p:extLst>
      <p:ext uri="{BB962C8B-B14F-4D97-AF65-F5344CB8AC3E}">
        <p14:creationId xmlns:p14="http://schemas.microsoft.com/office/powerpoint/2010/main" val="3651971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Now we are going into more detail about our approach. We are basically proposing 2 different CNN architectures. The first is the LSTM-DDFF which combines the DDFF with an LSTM. The other one is a modification of the Recurrent Autoencoder.</a:t>
            </a:r>
          </a:p>
          <a:p>
            <a:r>
              <a:rPr lang="en-US" dirty="0"/>
              <a:t>Additionally we introduce one further general extension which adds a second decoder to an encoder-decoder system for </a:t>
            </a:r>
            <a:r>
              <a:rPr lang="en-US" dirty="0" err="1"/>
              <a:t>CoC</a:t>
            </a:r>
            <a:r>
              <a:rPr lang="en-US" dirty="0"/>
              <a:t> for additional supervision. In the end we are going to produce a single depth map per focus stack.</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10</a:t>
            </a:fld>
            <a:endParaRPr lang="en-GB"/>
          </a:p>
        </p:txBody>
      </p:sp>
    </p:spTree>
    <p:extLst>
      <p:ext uri="{BB962C8B-B14F-4D97-AF65-F5344CB8AC3E}">
        <p14:creationId xmlns:p14="http://schemas.microsoft.com/office/powerpoint/2010/main" val="2380068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LSTM-DDFF builds on the fact that the original DDFF lacks proper sequential understanding. Thus we want to extend it with an LSTM which we insert in the form of a recurrent module in between the encoder and the decoder. Besides the LSTM the recurrent module also performs flattening and dimension reduction to suit the LSTM. The encoding from each input thereby gets successively fed to the recurrent module whereas only for the last input the decoder is applied.</a:t>
            </a:r>
          </a:p>
          <a:p>
            <a:endParaRPr lang="en-US" dirty="0"/>
          </a:p>
          <a:p>
            <a:r>
              <a:rPr lang="en-US" dirty="0"/>
              <a:t>We also have to treat the skip connections since there are multiple encoder applications but only one decoder. For that we either only consider the output of the last encoder or take the input from all encoders and score it using a 1x1 </a:t>
            </a:r>
            <a:r>
              <a:rPr lang="en-US" dirty="0" err="1"/>
              <a:t>convoluion</a:t>
            </a:r>
            <a:r>
              <a:rPr lang="en-US" dirty="0"/>
              <a:t>.</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11</a:t>
            </a:fld>
            <a:endParaRPr lang="en-GB"/>
          </a:p>
        </p:txBody>
      </p:sp>
    </p:spTree>
    <p:extLst>
      <p:ext uri="{BB962C8B-B14F-4D97-AF65-F5344CB8AC3E}">
        <p14:creationId xmlns:p14="http://schemas.microsoft.com/office/powerpoint/2010/main" val="339172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Now to our extension: the </a:t>
            </a:r>
            <a:r>
              <a:rPr lang="en-US" dirty="0" err="1"/>
              <a:t>CoC</a:t>
            </a:r>
            <a:r>
              <a:rPr lang="en-US" dirty="0"/>
              <a:t> supervision. Here we will incorporate the role of the </a:t>
            </a:r>
            <a:r>
              <a:rPr lang="en-US" dirty="0" err="1"/>
              <a:t>CoC</a:t>
            </a:r>
            <a:r>
              <a:rPr lang="en-US" dirty="0"/>
              <a:t> as an explicit </a:t>
            </a:r>
            <a:r>
              <a:rPr lang="en-US" dirty="0" err="1"/>
              <a:t>compoment</a:t>
            </a:r>
            <a:r>
              <a:rPr lang="en-US" dirty="0"/>
              <a:t> in our existing encoder-decoder systems. Thereby we add an additional decoder which is supervised to </a:t>
            </a:r>
            <a:r>
              <a:rPr lang="en-US" dirty="0" err="1"/>
              <a:t>ouput</a:t>
            </a:r>
            <a:r>
              <a:rPr lang="en-US" dirty="0"/>
              <a:t> a </a:t>
            </a:r>
            <a:r>
              <a:rPr lang="en-US" dirty="0" err="1"/>
              <a:t>CoC</a:t>
            </a:r>
            <a:r>
              <a:rPr lang="en-US" dirty="0"/>
              <a:t> prediction for each pixel. This additional supervision should help the networks to focus on the </a:t>
            </a:r>
            <a:r>
              <a:rPr lang="en-US" dirty="0" err="1"/>
              <a:t>CoC</a:t>
            </a:r>
            <a:r>
              <a:rPr lang="en-US" dirty="0"/>
              <a:t> clue to infer the depth.</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12</a:t>
            </a:fld>
            <a:endParaRPr lang="en-GB"/>
          </a:p>
        </p:txBody>
      </p:sp>
    </p:spTree>
    <p:extLst>
      <p:ext uri="{BB962C8B-B14F-4D97-AF65-F5344CB8AC3E}">
        <p14:creationId xmlns:p14="http://schemas.microsoft.com/office/powerpoint/2010/main" val="2098523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Additionally we recorded a real world dataset with depth ground truth. We used a Samsung Galaxy S7 smartphone together with an application by us. This application automatically changes the focus distance while recording a video in a way to </a:t>
            </a:r>
            <a:r>
              <a:rPr lang="en-US" dirty="0" err="1"/>
              <a:t>exacty</a:t>
            </a:r>
            <a:r>
              <a:rPr lang="en-US" dirty="0"/>
              <a:t> meets the requirements of our CNNs. For the depth ground truth we used the Asus </a:t>
            </a:r>
            <a:r>
              <a:rPr lang="en-US" dirty="0" err="1"/>
              <a:t>Xtion</a:t>
            </a:r>
            <a:r>
              <a:rPr lang="en-US" dirty="0"/>
              <a:t> RGB-D depth sensor. We calibrated the RGB sensors of both cameras to later be able to align the color and depth frames. We associate common color and depth frames by agreeing on a common clock.</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13</a:t>
            </a:fld>
            <a:endParaRPr lang="en-GB"/>
          </a:p>
        </p:txBody>
      </p:sp>
    </p:spTree>
    <p:extLst>
      <p:ext uri="{BB962C8B-B14F-4D97-AF65-F5344CB8AC3E}">
        <p14:creationId xmlns:p14="http://schemas.microsoft.com/office/powerpoint/2010/main" val="3604542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Thats</a:t>
            </a:r>
            <a:r>
              <a:rPr lang="en-US" dirty="0"/>
              <a:t> why we eventually decided to create a training set synthetically. We build on the assumption that the </a:t>
            </a:r>
            <a:r>
              <a:rPr lang="en-US" dirty="0" err="1"/>
              <a:t>CoC</a:t>
            </a:r>
            <a:r>
              <a:rPr lang="en-US" dirty="0"/>
              <a:t> is domain independent meaning it does not depend on the actual objects or textures in the scenes. We thereby use the Blender 3D graphics program to render virtual scenes for us. The software implements a lens model similar to the real world meaning we can simulate arbitrary cameras. Another advantage is that we will get mathematically perfect depth ground truth at no expense. For creating a massive pool of scenes we will make use of randomization. We have a large dataset of 3D models and textures and will randomly select a subset for each scene. We will place objects randomly at a defined spawn range in front of the camera. Also we will select the light position randomly. Objects will be animated to move through space. To also create a synthetic test set we will reserve a part of our model and texture pool and only use it for rendering test sequences.</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14</a:t>
            </a:fld>
            <a:endParaRPr lang="en-GB"/>
          </a:p>
        </p:txBody>
      </p:sp>
    </p:spTree>
    <p:extLst>
      <p:ext uri="{BB962C8B-B14F-4D97-AF65-F5344CB8AC3E}">
        <p14:creationId xmlns:p14="http://schemas.microsoft.com/office/powerpoint/2010/main" val="3262236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Here you can see how one random example scene looked like in the Blender editor. Finally we created two different training sets to represent different aspects of the real world. One of them only contains small and highly textured objects. The other one has larger and more untextured objects to also account for big surfaces like tables or floors which appear in real-world scenarios. On the slide you can see one example of each with its respective ground truth generated by Blender.</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15</a:t>
            </a:fld>
            <a:endParaRPr lang="en-GB"/>
          </a:p>
        </p:txBody>
      </p:sp>
    </p:spTree>
    <p:extLst>
      <p:ext uri="{BB962C8B-B14F-4D97-AF65-F5344CB8AC3E}">
        <p14:creationId xmlns:p14="http://schemas.microsoft.com/office/powerpoint/2010/main" val="1873205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5 focus stacks of 4 frames, predict depth after each completion of on focus stack at the peaks.</a:t>
            </a:r>
          </a:p>
          <a:p>
            <a:r>
              <a:rPr lang="en-US" dirty="0"/>
              <a:t>We increased the distance to a certain maximum and then restart again from the beginning</a:t>
            </a:r>
          </a:p>
          <a:p>
            <a:r>
              <a:rPr lang="en-US" dirty="0"/>
              <a:t>Blender synthetic data uses same focus sweeping</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16</a:t>
            </a:fld>
            <a:endParaRPr lang="en-GB"/>
          </a:p>
        </p:txBody>
      </p:sp>
    </p:spTree>
    <p:extLst>
      <p:ext uri="{BB962C8B-B14F-4D97-AF65-F5344CB8AC3E}">
        <p14:creationId xmlns:p14="http://schemas.microsoft.com/office/powerpoint/2010/main" val="2399900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Now we are finally ready to train our CNNs. For training we will use the simple MSE loss. However we will mask out pixels which lie on the plain back wall in the blender dataset since this is not the case in real world scenarios. We will provide one focus ramp to the networks consisting of four frames. The color images will thereby be cropped to the resolution 256x256. For augmentation we will randomly horizontally flip the input. We also reserve a part of the </a:t>
            </a:r>
            <a:r>
              <a:rPr lang="en-US" dirty="0" err="1"/>
              <a:t>traing</a:t>
            </a:r>
            <a:r>
              <a:rPr lang="en-US" dirty="0"/>
              <a:t> set for validation. We have two training sets one with small and one with large objects but will initially only train on the small object dataset.</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17</a:t>
            </a:fld>
            <a:endParaRPr lang="en-GB"/>
          </a:p>
        </p:txBody>
      </p:sp>
    </p:spTree>
    <p:extLst>
      <p:ext uri="{BB962C8B-B14F-4D97-AF65-F5344CB8AC3E}">
        <p14:creationId xmlns:p14="http://schemas.microsoft.com/office/powerpoint/2010/main" val="471635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With blender -&gt; perfect depth ground truth</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18</a:t>
            </a:fld>
            <a:endParaRPr lang="en-GB"/>
          </a:p>
        </p:txBody>
      </p:sp>
    </p:spTree>
    <p:extLst>
      <p:ext uri="{BB962C8B-B14F-4D97-AF65-F5344CB8AC3E}">
        <p14:creationId xmlns:p14="http://schemas.microsoft.com/office/powerpoint/2010/main" val="3873640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Explain colormap and </a:t>
            </a:r>
            <a:r>
              <a:rPr lang="en-US" dirty="0" err="1"/>
              <a:t>suwajanakorn</a:t>
            </a:r>
            <a:r>
              <a:rPr lang="en-US" dirty="0"/>
              <a:t> data its static focus stack </a:t>
            </a:r>
            <a:r>
              <a:rPr lang="en-US"/>
              <a:t>and unlabeled</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19</a:t>
            </a:fld>
            <a:endParaRPr lang="en-GB"/>
          </a:p>
        </p:txBody>
      </p:sp>
    </p:spTree>
    <p:extLst>
      <p:ext uri="{BB962C8B-B14F-4D97-AF65-F5344CB8AC3E}">
        <p14:creationId xmlns:p14="http://schemas.microsoft.com/office/powerpoint/2010/main" val="3775222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As you know images only give a 2D impression of the 3D world. So when a machine wants to infer from the 3D structure of the real world this is not really sufficient. </a:t>
            </a:r>
          </a:p>
          <a:p>
            <a:endParaRPr lang="en-US" dirty="0"/>
          </a:p>
          <a:p>
            <a:r>
              <a:rPr lang="en-US" dirty="0"/>
              <a:t>That's why it is important to also know how far away each pixel is from the camera in order to get a 3D understanding of the scene. A map which gives the distance from each pixel to the camera is thereby called a depth map. Combining the RGB image and its depth gives the machine way better capabilities to analyze the displayed scene.</a:t>
            </a:r>
          </a:p>
          <a:p>
            <a:endParaRPr lang="en-US" dirty="0"/>
          </a:p>
          <a:p>
            <a:r>
              <a:rPr lang="en-US" dirty="0"/>
              <a:t>In the end there are lots of applications where knowing the depth is essential to properly execute the desired task. Few of them are robotics, changing the focus of an image after it has been recorded and Augmented reality</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2</a:t>
            </a:fld>
            <a:endParaRPr lang="en-GB"/>
          </a:p>
        </p:txBody>
      </p:sp>
    </p:spTree>
    <p:extLst>
      <p:ext uri="{BB962C8B-B14F-4D97-AF65-F5344CB8AC3E}">
        <p14:creationId xmlns:p14="http://schemas.microsoft.com/office/powerpoint/2010/main" val="1054995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Testing on other samples from the </a:t>
            </a:r>
            <a:r>
              <a:rPr lang="en-US" dirty="0" err="1"/>
              <a:t>Suwajanakorn</a:t>
            </a:r>
            <a:r>
              <a:rPr lang="en-US" dirty="0"/>
              <a:t> set shows again that the recurrent autoencoder produces more smooth results with the one incorporating the larger dataset as best version.</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20</a:t>
            </a:fld>
            <a:endParaRPr lang="en-GB"/>
          </a:p>
        </p:txBody>
      </p:sp>
    </p:spTree>
    <p:extLst>
      <p:ext uri="{BB962C8B-B14F-4D97-AF65-F5344CB8AC3E}">
        <p14:creationId xmlns:p14="http://schemas.microsoft.com/office/powerpoint/2010/main" val="2427914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Focusing more on the recurrent autoencoder we can see that even for transparent and reflecting objects, </a:t>
            </a:r>
            <a:r>
              <a:rPr lang="en-US" dirty="0" err="1"/>
              <a:t>plausbile</a:t>
            </a:r>
            <a:r>
              <a:rPr lang="en-US" dirty="0"/>
              <a:t> depth maps are returned. In this case the small obj only version seems superior considering the near part.</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21</a:t>
            </a:fld>
            <a:endParaRPr lang="en-GB"/>
          </a:p>
        </p:txBody>
      </p:sp>
    </p:spTree>
    <p:extLst>
      <p:ext uri="{BB962C8B-B14F-4D97-AF65-F5344CB8AC3E}">
        <p14:creationId xmlns:p14="http://schemas.microsoft.com/office/powerpoint/2010/main" val="1651407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final test shows the consistency of the depth output from the recurrent autoencoders. We are using the carpet dataset here. You can see in the video that there is quite a lot of movement happening between the frames. Every time a focus sweep is finished a depth prediction is produced.</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22</a:t>
            </a:fld>
            <a:endParaRPr lang="en-GB"/>
          </a:p>
        </p:txBody>
      </p:sp>
    </p:spTree>
    <p:extLst>
      <p:ext uri="{BB962C8B-B14F-4D97-AF65-F5344CB8AC3E}">
        <p14:creationId xmlns:p14="http://schemas.microsoft.com/office/powerpoint/2010/main" val="1087230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Discussing our results we find that the recurrent autoencoder produces the best results among our architectures. The LSTM-DDFF Stack Cat-Conv also returns good results but since only a fixed resolution can be input because of the contained LSTM there are visible seams in the output. </a:t>
            </a:r>
            <a:r>
              <a:rPr lang="en-US" dirty="0" err="1"/>
              <a:t>CoC</a:t>
            </a:r>
            <a:r>
              <a:rPr lang="en-US" dirty="0"/>
              <a:t> supervision seems to not provide any benefit for the prediction quality. Larger data on the other hand sometimes improves the result but sometimes performs worse. Generally we also notice that a good test loss does not result in good real-world performance.</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23</a:t>
            </a:fld>
            <a:endParaRPr lang="en-GB"/>
          </a:p>
        </p:txBody>
      </p:sp>
    </p:spTree>
    <p:extLst>
      <p:ext uri="{BB962C8B-B14F-4D97-AF65-F5344CB8AC3E}">
        <p14:creationId xmlns:p14="http://schemas.microsoft.com/office/powerpoint/2010/main" val="3371156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limitations of our work are that it was not possible in the end to find the best version of the recurrent autoencoder. Also there are the general depth from focus issues which are causing problems in the predictions such as reflections, transparency and uniform coloring. Also there is no confidence provided by our models which says how sure the model is about a certain pixel prediction.</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24</a:t>
            </a:fld>
            <a:endParaRPr lang="en-GB"/>
          </a:p>
        </p:txBody>
      </p:sp>
    </p:spTree>
    <p:extLst>
      <p:ext uri="{BB962C8B-B14F-4D97-AF65-F5344CB8AC3E}">
        <p14:creationId xmlns:p14="http://schemas.microsoft.com/office/powerpoint/2010/main" val="1712705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Concluding our work we presented the recurrent AE, which is a simple and lightweight way to predict depth from videos. Additionally we recorded labeled real world data which was to inefficient in the end. We therefore showed how to create a synthetic training set efficiently which nevertheless leads to good real-world generalization. For future research we would like to investigate more in perfecting the training data and the recurrent AE as it to find one best depth predictor. Also we think that its </a:t>
            </a:r>
            <a:r>
              <a:rPr lang="en-US" dirty="0" err="1"/>
              <a:t>resistentness</a:t>
            </a:r>
            <a:r>
              <a:rPr lang="en-US" dirty="0"/>
              <a:t> to movement makes the recurrent AE also a good choice for structure from motion. In the end one could combine depth from focus and structure from motion to develop a superior depth prediction system.</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25</a:t>
            </a:fld>
            <a:endParaRPr lang="en-GB"/>
          </a:p>
        </p:txBody>
      </p:sp>
    </p:spTree>
    <p:extLst>
      <p:ext uri="{BB962C8B-B14F-4D97-AF65-F5344CB8AC3E}">
        <p14:creationId xmlns:p14="http://schemas.microsoft.com/office/powerpoint/2010/main" val="1700987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Concluding our work we presented the recurrent AE, which is a simple and lightweight way to predict depth from videos. Additionally we recorded labeled real world data which was to inefficient in the end. We therefore showed how to create a synthetic training set efficiently which nevertheless leads to good real-world generalization. For future research we would like to investigate more in perfecting the training data and the recurrent AE as it to find one best depth predictor. Also we think that its </a:t>
            </a:r>
            <a:r>
              <a:rPr lang="en-US" dirty="0" err="1"/>
              <a:t>resistentness</a:t>
            </a:r>
            <a:r>
              <a:rPr lang="en-US" dirty="0"/>
              <a:t> to movement makes the recurrent AE also a good choice for structure from motion. In the end one could combine depth from focus and structure from motion to develop a superior depth prediction system.</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26</a:t>
            </a:fld>
            <a:endParaRPr lang="en-GB"/>
          </a:p>
        </p:txBody>
      </p:sp>
    </p:spTree>
    <p:extLst>
      <p:ext uri="{BB962C8B-B14F-4D97-AF65-F5344CB8AC3E}">
        <p14:creationId xmlns:p14="http://schemas.microsoft.com/office/powerpoint/2010/main" val="2499271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Tests considering the </a:t>
            </a:r>
            <a:r>
              <a:rPr lang="en-US" dirty="0" err="1"/>
              <a:t>CoC</a:t>
            </a:r>
            <a:r>
              <a:rPr lang="en-US" dirty="0"/>
              <a:t> supervision show that the supervision itself does not seem to change the outcome that much. Even though the predicted </a:t>
            </a:r>
            <a:r>
              <a:rPr lang="en-US" dirty="0" err="1"/>
              <a:t>CoC</a:t>
            </a:r>
            <a:r>
              <a:rPr lang="en-US" dirty="0"/>
              <a:t> map which is represented by the bottom line looks very plausible.</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27</a:t>
            </a:fld>
            <a:endParaRPr lang="en-GB"/>
          </a:p>
        </p:txBody>
      </p:sp>
    </p:spTree>
    <p:extLst>
      <p:ext uri="{BB962C8B-B14F-4D97-AF65-F5344CB8AC3E}">
        <p14:creationId xmlns:p14="http://schemas.microsoft.com/office/powerpoint/2010/main" val="588240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Now lets take a closer look on how the defocus of one object is actually related to its depth. Here you can see a simple model of a lens. A point in the real world appears as point on the final image on the sensor if it is in perfect focus. Otherwise the point will blur out to a circle. The diameter of this circle is thereby called the Circle of Confusion or </a:t>
            </a:r>
            <a:r>
              <a:rPr lang="en-US" dirty="0" err="1"/>
              <a:t>CoC</a:t>
            </a:r>
            <a:r>
              <a:rPr lang="en-US" dirty="0"/>
              <a:t>. It is a measure for the amount of defocus. Points in the scene that are exactly the focus distance apart from the lens appear in perfect focus. The plane containing those points is thereby called the focal plane. All other points will blur based on how far they are </a:t>
            </a:r>
            <a:r>
              <a:rPr lang="en-US" dirty="0" err="1"/>
              <a:t>awaz</a:t>
            </a:r>
            <a:r>
              <a:rPr lang="en-US" dirty="0"/>
              <a:t> from the focal plane. The point on the object here behind the focal plane will leave the </a:t>
            </a:r>
            <a:r>
              <a:rPr lang="en-US" dirty="0" err="1"/>
              <a:t>CoC</a:t>
            </a:r>
            <a:r>
              <a:rPr lang="en-US" dirty="0"/>
              <a:t> based on the orange light rays. Left to the figure you can see the exact equation of the </a:t>
            </a:r>
            <a:r>
              <a:rPr lang="en-US" dirty="0" err="1"/>
              <a:t>CoC</a:t>
            </a:r>
            <a:r>
              <a:rPr lang="en-US" dirty="0"/>
              <a:t>. Meaning in the end if we can estimate the </a:t>
            </a:r>
            <a:r>
              <a:rPr lang="en-US" dirty="0" err="1"/>
              <a:t>CoC</a:t>
            </a:r>
            <a:r>
              <a:rPr lang="en-US" dirty="0"/>
              <a:t> c which is visible in the frames of the focus stack it is possible to make assumptions about the depth D.</a:t>
            </a:r>
          </a:p>
        </p:txBody>
      </p:sp>
      <p:sp>
        <p:nvSpPr>
          <p:cNvPr id="4" name="Foliennummernplatzhalter 3"/>
          <p:cNvSpPr>
            <a:spLocks noGrp="1"/>
          </p:cNvSpPr>
          <p:nvPr>
            <p:ph type="sldNum" sz="quarter" idx="5"/>
          </p:nvPr>
        </p:nvSpPr>
        <p:spPr/>
        <p:txBody>
          <a:bodyPr/>
          <a:lstStyle/>
          <a:p>
            <a:fld id="{F58E4E50-C87B-4897-A6BE-D75BC7A1FA26}" type="slidenum">
              <a:rPr lang="en-GB" smtClean="0"/>
              <a:t>28</a:t>
            </a:fld>
            <a:endParaRPr lang="en-GB"/>
          </a:p>
        </p:txBody>
      </p:sp>
    </p:spTree>
    <p:extLst>
      <p:ext uri="{BB962C8B-B14F-4D97-AF65-F5344CB8AC3E}">
        <p14:creationId xmlns:p14="http://schemas.microsoft.com/office/powerpoint/2010/main" val="69240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Another work is done by </a:t>
            </a:r>
            <a:r>
              <a:rPr lang="en-US" dirty="0" err="1"/>
              <a:t>Suwajanakorn</a:t>
            </a:r>
            <a:r>
              <a:rPr lang="en-US" dirty="0"/>
              <a:t> which also use </a:t>
            </a:r>
            <a:r>
              <a:rPr lang="en-US" dirty="0" err="1"/>
              <a:t>varional</a:t>
            </a:r>
            <a:r>
              <a:rPr lang="en-US" dirty="0"/>
              <a:t> methods for predicting from a perfect static focus stack. We are going to use their dataset for testing since it is perfectly static to see how our model behaves in a first instance in the absence of movement. </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29</a:t>
            </a:fld>
            <a:endParaRPr lang="en-GB"/>
          </a:p>
        </p:txBody>
      </p:sp>
    </p:spTree>
    <p:extLst>
      <p:ext uri="{BB962C8B-B14F-4D97-AF65-F5344CB8AC3E}">
        <p14:creationId xmlns:p14="http://schemas.microsoft.com/office/powerpoint/2010/main" val="1636487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Our motivation to predict depth from videos in the end basically lies in the work of two other projects. Both approaches input a stack of images where the focus distance is varying. Using the varying defocus blur in the images it is then possible to make assumptions about the distance of those objects.</a:t>
            </a:r>
          </a:p>
          <a:p>
            <a:endParaRPr lang="en-US" dirty="0"/>
          </a:p>
          <a:p>
            <a:r>
              <a:rPr lang="en-US" dirty="0"/>
              <a:t>The first is Video Depth-From-Defocus by </a:t>
            </a:r>
            <a:r>
              <a:rPr lang="en-US" dirty="0" err="1"/>
              <a:t>Hyeongwoo</a:t>
            </a:r>
            <a:r>
              <a:rPr lang="en-US" dirty="0"/>
              <a:t>. Their goal is also to predict depth from videos. They used a complex </a:t>
            </a:r>
            <a:r>
              <a:rPr lang="en-US" dirty="0" err="1"/>
              <a:t>mutli</a:t>
            </a:r>
            <a:r>
              <a:rPr lang="en-US" dirty="0"/>
              <a:t>-step variational approach to realize their idea but are limited in the end on how much motion which is happening in the video can be compensated.</a:t>
            </a:r>
          </a:p>
          <a:p>
            <a:endParaRPr lang="en-US" dirty="0"/>
          </a:p>
          <a:p>
            <a:r>
              <a:rPr lang="en-US" dirty="0"/>
              <a:t>On the other hand we have Deep Depth From Focus by our chair which uses a deep learning approach to infer depth from static scenes. However their approach struggled to generalize to scenarios which were not presented in the training set in our tests.</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3</a:t>
            </a:fld>
            <a:endParaRPr lang="en-GB"/>
          </a:p>
        </p:txBody>
      </p:sp>
    </p:spTree>
    <p:extLst>
      <p:ext uri="{BB962C8B-B14F-4D97-AF65-F5344CB8AC3E}">
        <p14:creationId xmlns:p14="http://schemas.microsoft.com/office/powerpoint/2010/main" val="3943523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Leaving last pool </a:t>
            </a:r>
            <a:r>
              <a:rPr lang="en-GB" dirty="0" err="1"/>
              <a:t>laz</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30</a:t>
            </a:fld>
            <a:endParaRPr lang="en-GB"/>
          </a:p>
        </p:txBody>
      </p:sp>
    </p:spTree>
    <p:extLst>
      <p:ext uri="{BB962C8B-B14F-4D97-AF65-F5344CB8AC3E}">
        <p14:creationId xmlns:p14="http://schemas.microsoft.com/office/powerpoint/2010/main" val="532078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Taking a closer look on those Global max-pooling layers we can see a network using to input streams. Consider x1 and x2 are thereby output from two regular layers (like a convolution) from both streams. These are then forward to the next layers as well as to a </a:t>
            </a:r>
            <a:r>
              <a:rPr lang="en-US" dirty="0" err="1"/>
              <a:t>commom</a:t>
            </a:r>
            <a:r>
              <a:rPr lang="en-US" dirty="0"/>
              <a:t> global max pool layer. This global max pool layer inputs all feature maps and calculates the maximum out of them. These are then also forwarded as additional information to the next layer. As a consequence information is exchanged every global max pool layer. Since the maximum function is commutative the output of the CNN does not depend on the input order.</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31</a:t>
            </a:fld>
            <a:endParaRPr lang="en-GB"/>
          </a:p>
        </p:txBody>
      </p:sp>
    </p:spTree>
    <p:extLst>
      <p:ext uri="{BB962C8B-B14F-4D97-AF65-F5344CB8AC3E}">
        <p14:creationId xmlns:p14="http://schemas.microsoft.com/office/powerpoint/2010/main" val="3614369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Here you can see a recurrent block in detail. The output from one layer for the previous input n-1 is stored and reused when processing the current input n in form of </a:t>
            </a:r>
            <a:r>
              <a:rPr lang="en-US" dirty="0" err="1"/>
              <a:t>concatenitation</a:t>
            </a:r>
            <a:r>
              <a:rPr lang="en-US" dirty="0"/>
              <a:t>. The recurrent autoencoder thereby has a memory of the previous input while being fully convolutional.</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32</a:t>
            </a:fld>
            <a:endParaRPr lang="en-GB"/>
          </a:p>
        </p:txBody>
      </p:sp>
    </p:spTree>
    <p:extLst>
      <p:ext uri="{BB962C8B-B14F-4D97-AF65-F5344CB8AC3E}">
        <p14:creationId xmlns:p14="http://schemas.microsoft.com/office/powerpoint/2010/main" val="3290672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LSTM-DDFF builds on the fact that the original DDFF lacks proper sequential understanding. Thus we want to extend it with an LSTM which we insert in the form of a recurrent module in between the encoder and the decoder. Besides the LSTM the recurrent module also performs flattening and dimension reduction to suit the LSTM. The encoding from each input thereby gets successively fed to the recurrent module whereas only for the last input the decoder is applied.</a:t>
            </a:r>
          </a:p>
          <a:p>
            <a:endParaRPr lang="en-US" dirty="0"/>
          </a:p>
          <a:p>
            <a:r>
              <a:rPr lang="en-US" dirty="0"/>
              <a:t>We also have to treat the skip connections since there are multiple encoder applications but only one decoder. For that we either only consider the output of the last encoder or take the input from all encoders and score it using a 1x1 </a:t>
            </a:r>
            <a:r>
              <a:rPr lang="en-US" dirty="0" err="1"/>
              <a:t>convoluion</a:t>
            </a:r>
            <a:r>
              <a:rPr lang="en-US" dirty="0"/>
              <a:t>.</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33</a:t>
            </a:fld>
            <a:endParaRPr lang="en-GB"/>
          </a:p>
        </p:txBody>
      </p:sp>
    </p:spTree>
    <p:extLst>
      <p:ext uri="{BB962C8B-B14F-4D97-AF65-F5344CB8AC3E}">
        <p14:creationId xmlns:p14="http://schemas.microsoft.com/office/powerpoint/2010/main" val="339172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actually propose two different kinds of recurrent modules. The first one uses fully connected layers. It inputs the 3D feature maps from the encoding and flattens them to 1D vector. An additional fully connected layer is then used to further reduce the </a:t>
            </a:r>
            <a:r>
              <a:rPr lang="en-US" dirty="0" err="1"/>
              <a:t>dimesion</a:t>
            </a:r>
            <a:r>
              <a:rPr lang="en-US" dirty="0"/>
              <a:t> to 2048 in this case. After that the result is forwarded to the LSTM on which output the operations are finally reversed. </a:t>
            </a:r>
          </a:p>
          <a:p>
            <a:endParaRPr lang="en-US" dirty="0"/>
          </a:p>
          <a:p>
            <a:r>
              <a:rPr lang="en-US" dirty="0"/>
              <a:t>The second way we'll refer to as stacking. Here only the height and width dimensions are flattened and stacked to very long sequence. We then use a double layered small dimension LSTM to process. This method does not need fully connected layers.</a:t>
            </a:r>
          </a:p>
        </p:txBody>
      </p:sp>
      <p:sp>
        <p:nvSpPr>
          <p:cNvPr id="4" name="Foliennummernplatzhalter 3"/>
          <p:cNvSpPr>
            <a:spLocks noGrp="1"/>
          </p:cNvSpPr>
          <p:nvPr>
            <p:ph type="sldNum" sz="quarter" idx="5"/>
          </p:nvPr>
        </p:nvSpPr>
        <p:spPr/>
        <p:txBody>
          <a:bodyPr/>
          <a:lstStyle/>
          <a:p>
            <a:fld id="{F58E4E50-C87B-4897-A6BE-D75BC7A1FA26}" type="slidenum">
              <a:rPr lang="en-GB" smtClean="0"/>
              <a:t>34</a:t>
            </a:fld>
            <a:endParaRPr lang="en-GB"/>
          </a:p>
        </p:txBody>
      </p:sp>
    </p:spTree>
    <p:extLst>
      <p:ext uri="{BB962C8B-B14F-4D97-AF65-F5344CB8AC3E}">
        <p14:creationId xmlns:p14="http://schemas.microsoft.com/office/powerpoint/2010/main" val="9218558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second architecture is the </a:t>
            </a:r>
            <a:r>
              <a:rPr lang="en-US" dirty="0" err="1"/>
              <a:t>Poolnet</a:t>
            </a:r>
            <a:r>
              <a:rPr lang="en-US" dirty="0"/>
              <a:t> which is a modification of the Permutation Invariant CNN. We additionally add batch normalization for more stable training, less feature channels which are pretty a lot in the original and we omit global max pooling layers in the decoder. The idea is that the encoder should already detect the relationship and change of the </a:t>
            </a:r>
            <a:r>
              <a:rPr lang="en-US" dirty="0" err="1"/>
              <a:t>CoC</a:t>
            </a:r>
            <a:r>
              <a:rPr lang="en-US" dirty="0"/>
              <a:t> and store this information in the encoding. We will have several variations of this network. One is to also give the focus distance at which the respective frame was recorded as additional input channel. Another one is to use two </a:t>
            </a:r>
            <a:r>
              <a:rPr lang="en-US" dirty="0" err="1"/>
              <a:t>PoolNets</a:t>
            </a:r>
            <a:r>
              <a:rPr lang="en-US" dirty="0"/>
              <a:t> in sequence whereas the first net should predict the </a:t>
            </a:r>
            <a:r>
              <a:rPr lang="en-US" dirty="0" err="1"/>
              <a:t>CoC</a:t>
            </a:r>
            <a:r>
              <a:rPr lang="en-US" dirty="0"/>
              <a:t> for each pixel for each frame and the second one should use the </a:t>
            </a:r>
            <a:r>
              <a:rPr lang="en-US" dirty="0" err="1"/>
              <a:t>CoC</a:t>
            </a:r>
            <a:r>
              <a:rPr lang="en-US" dirty="0"/>
              <a:t> prediction to make one final depth estimate.</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35</a:t>
            </a:fld>
            <a:endParaRPr lang="en-GB"/>
          </a:p>
        </p:txBody>
      </p:sp>
    </p:spTree>
    <p:extLst>
      <p:ext uri="{BB962C8B-B14F-4D97-AF65-F5344CB8AC3E}">
        <p14:creationId xmlns:p14="http://schemas.microsoft.com/office/powerpoint/2010/main" val="2995746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Here you can see a real world training set we </a:t>
            </a:r>
            <a:r>
              <a:rPr lang="en-US" dirty="0" err="1"/>
              <a:t>recored</a:t>
            </a:r>
            <a:r>
              <a:rPr lang="en-US" dirty="0"/>
              <a:t> using our technique. On the left we can see the first color frame of every sequence and next to it the respective depth which is output by the RGB-D camera. Furthermore the right plot shows the focus distances during the recording time. We notice that we ramped up and down in a periodic way.</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36</a:t>
            </a:fld>
            <a:endParaRPr lang="en-GB"/>
          </a:p>
        </p:txBody>
      </p:sp>
    </p:spTree>
    <p:extLst>
      <p:ext uri="{BB962C8B-B14F-4D97-AF65-F5344CB8AC3E}">
        <p14:creationId xmlns:p14="http://schemas.microsoft.com/office/powerpoint/2010/main" val="7628334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However we discovered several limitation concerning a real-world training set. First of all we were forced to record for larger distances since the Asus </a:t>
            </a:r>
            <a:r>
              <a:rPr lang="en-US" dirty="0" err="1"/>
              <a:t>Xtion</a:t>
            </a:r>
            <a:r>
              <a:rPr lang="en-US" dirty="0"/>
              <a:t> does not work for close objects. However mobile lenses like our smartphone produce very sharp images at far distances making the </a:t>
            </a:r>
            <a:r>
              <a:rPr lang="en-US" dirty="0" err="1"/>
              <a:t>CoC</a:t>
            </a:r>
            <a:r>
              <a:rPr lang="en-US" dirty="0"/>
              <a:t> in the end hardly noticeable</a:t>
            </a:r>
          </a:p>
          <a:p>
            <a:endParaRPr lang="en-US" dirty="0"/>
          </a:p>
          <a:p>
            <a:r>
              <a:rPr lang="en-US" dirty="0"/>
              <a:t>Another point is that there are a lot of missing or invalid depth values in our ground truth which is related to reflections which confuse the RGB-D sensor. Also parts which were occluded from the RGB-D sensor are missing in the ground truth.</a:t>
            </a:r>
          </a:p>
          <a:p>
            <a:endParaRPr lang="en-US" dirty="0"/>
          </a:p>
          <a:p>
            <a:r>
              <a:rPr lang="en-US" dirty="0"/>
              <a:t>The largest issue is that it is very time consuming to record such a dataset. It took several hours to create 20 sequences. We need thousands of </a:t>
            </a:r>
            <a:r>
              <a:rPr lang="en-US" dirty="0" err="1"/>
              <a:t>thouse</a:t>
            </a:r>
            <a:r>
              <a:rPr lang="en-US" dirty="0"/>
              <a:t> for training CNNs in the end.</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37</a:t>
            </a:fld>
            <a:endParaRPr lang="en-GB"/>
          </a:p>
        </p:txBody>
      </p:sp>
    </p:spTree>
    <p:extLst>
      <p:ext uri="{BB962C8B-B14F-4D97-AF65-F5344CB8AC3E}">
        <p14:creationId xmlns:p14="http://schemas.microsoft.com/office/powerpoint/2010/main" val="1815478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Our synthetic training set contains five ramps per random scene consisting of 5 frames. We decided to not ramp from the maximum to the minimum focus distance anymore so the CNNs do not have to distinguish these two cases. Also we found out that the Android smartphone can do jumps over large focus distances without delay. On the right you can see a plot for the changing focus distances in relation to the current frame number.</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38</a:t>
            </a:fld>
            <a:endParaRPr lang="en-GB"/>
          </a:p>
        </p:txBody>
      </p:sp>
    </p:spTree>
    <p:extLst>
      <p:ext uri="{BB962C8B-B14F-4D97-AF65-F5344CB8AC3E}">
        <p14:creationId xmlns:p14="http://schemas.microsoft.com/office/powerpoint/2010/main" val="2611147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Here you can see the validation loss during the training of the networks in their most basic form. We can see that every network converges except the </a:t>
            </a:r>
            <a:r>
              <a:rPr lang="en-US" dirty="0" err="1"/>
              <a:t>PoolNet</a:t>
            </a:r>
            <a:r>
              <a:rPr lang="en-US" dirty="0"/>
              <a:t>. We further experimented with several </a:t>
            </a:r>
            <a:r>
              <a:rPr lang="en-US" dirty="0" err="1"/>
              <a:t>PoolNet</a:t>
            </a:r>
            <a:r>
              <a:rPr lang="en-US" dirty="0"/>
              <a:t> variations but could not achieve convergence in the end so we are not going to perform any further tests on it but focus on our other architectures.</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39</a:t>
            </a:fld>
            <a:endParaRPr lang="en-GB"/>
          </a:p>
        </p:txBody>
      </p:sp>
    </p:spTree>
    <p:extLst>
      <p:ext uri="{BB962C8B-B14F-4D97-AF65-F5344CB8AC3E}">
        <p14:creationId xmlns:p14="http://schemas.microsoft.com/office/powerpoint/2010/main" val="2400252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want to combine both worlds and implement a deep learning approach for estimating depth from dynamic video sequences. Our input should thereby be a RGB sequence where the focus distance is varying in each frame. The input can thereby be </a:t>
            </a:r>
            <a:r>
              <a:rPr lang="en-US" dirty="0" err="1"/>
              <a:t>eiter</a:t>
            </a:r>
            <a:r>
              <a:rPr lang="en-US" dirty="0"/>
              <a:t> static or dynamic. The goal is then to predict depth using the defocus blur.</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4</a:t>
            </a:fld>
            <a:endParaRPr lang="en-GB"/>
          </a:p>
        </p:txBody>
      </p:sp>
    </p:spTree>
    <p:extLst>
      <p:ext uri="{BB962C8B-B14F-4D97-AF65-F5344CB8AC3E}">
        <p14:creationId xmlns:p14="http://schemas.microsoft.com/office/powerpoint/2010/main" val="776956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One final test shows the consistency of the depth output from the recurrent autoencoders. We are using the carpet dataset here. You can see in the video that there is quite a lot of movement happening between the frames. Every time a focus sweep is finished a depth prediction is produced.</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40</a:t>
            </a:fld>
            <a:endParaRPr lang="en-GB"/>
          </a:p>
        </p:txBody>
      </p:sp>
    </p:spTree>
    <p:extLst>
      <p:ext uri="{BB962C8B-B14F-4D97-AF65-F5344CB8AC3E}">
        <p14:creationId xmlns:p14="http://schemas.microsoft.com/office/powerpoint/2010/main" val="2975670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Several focus stacks in sequence form a video</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5</a:t>
            </a:fld>
            <a:endParaRPr lang="en-GB"/>
          </a:p>
        </p:txBody>
      </p:sp>
    </p:spTree>
    <p:extLst>
      <p:ext uri="{BB962C8B-B14F-4D97-AF65-F5344CB8AC3E}">
        <p14:creationId xmlns:p14="http://schemas.microsoft.com/office/powerpoint/2010/main" val="476374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6</a:t>
            </a:fld>
            <a:endParaRPr lang="en-GB"/>
          </a:p>
        </p:txBody>
      </p:sp>
    </p:spTree>
    <p:extLst>
      <p:ext uri="{BB962C8B-B14F-4D97-AF65-F5344CB8AC3E}">
        <p14:creationId xmlns:p14="http://schemas.microsoft.com/office/powerpoint/2010/main" val="2058107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err="1"/>
              <a:t>CoC</a:t>
            </a:r>
            <a:r>
              <a:rPr lang="en-US" dirty="0"/>
              <a:t> gives the amount of defocus of one point</a:t>
            </a:r>
          </a:p>
          <a:p>
            <a:pPr marL="171450" indent="-171450">
              <a:buFontTx/>
              <a:buChar char="-"/>
            </a:pPr>
            <a:r>
              <a:rPr lang="en-US" dirty="0"/>
              <a:t>Point in scene -&gt; point on image if exactly the focus distance apart from the lens (perfect focus)</a:t>
            </a:r>
          </a:p>
          <a:p>
            <a:pPr marL="171450" indent="-171450">
              <a:buFontTx/>
              <a:buChar char="-"/>
            </a:pPr>
            <a:r>
              <a:rPr lang="en-US" dirty="0"/>
              <a:t>Otherwise point will blur to circle, the diameter is given by the circle of confusion</a:t>
            </a:r>
          </a:p>
          <a:p>
            <a:pPr marL="171450" indent="-171450">
              <a:buFontTx/>
              <a:buChar char="-"/>
            </a:pPr>
            <a:r>
              <a:rPr lang="en-US" dirty="0"/>
              <a:t>Depth from focus builds on this relation</a:t>
            </a:r>
          </a:p>
          <a:p>
            <a:pPr marL="171450" indent="-171450">
              <a:buFontTx/>
              <a:buChar char="-"/>
            </a:pPr>
            <a:r>
              <a:rPr lang="en-US" dirty="0"/>
              <a:t>Measure for how much out focus a point is</a:t>
            </a:r>
          </a:p>
          <a:p>
            <a:pPr marL="171450" indent="-171450">
              <a:buFontTx/>
              <a:buChar char="-"/>
            </a:pPr>
            <a:r>
              <a:rPr lang="en-US" dirty="0"/>
              <a:t>Related to depth, the more the object is off the focus distance the larger is the </a:t>
            </a:r>
            <a:r>
              <a:rPr lang="en-US" dirty="0" err="1"/>
              <a:t>CoC</a:t>
            </a:r>
            <a:endParaRPr lang="en-US" dirty="0"/>
          </a:p>
          <a:p>
            <a:pPr marL="171450" indent="-171450">
              <a:buFontTx/>
              <a:buChar char="-"/>
            </a:pPr>
            <a:endParaRPr lang="en-US" dirty="0"/>
          </a:p>
        </p:txBody>
      </p:sp>
      <p:sp>
        <p:nvSpPr>
          <p:cNvPr id="4" name="Foliennummernplatzhalter 3"/>
          <p:cNvSpPr>
            <a:spLocks noGrp="1"/>
          </p:cNvSpPr>
          <p:nvPr>
            <p:ph type="sldNum" sz="quarter" idx="5"/>
          </p:nvPr>
        </p:nvSpPr>
        <p:spPr/>
        <p:txBody>
          <a:bodyPr/>
          <a:lstStyle/>
          <a:p>
            <a:fld id="{F58E4E50-C87B-4897-A6BE-D75BC7A1FA26}" type="slidenum">
              <a:rPr lang="en-GB" smtClean="0"/>
              <a:t>7</a:t>
            </a:fld>
            <a:endParaRPr lang="en-GB"/>
          </a:p>
        </p:txBody>
      </p:sp>
    </p:spTree>
    <p:extLst>
      <p:ext uri="{BB962C8B-B14F-4D97-AF65-F5344CB8AC3E}">
        <p14:creationId xmlns:p14="http://schemas.microsoft.com/office/powerpoint/2010/main" val="69240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Now lets review the related work to our approach. First of all we'll look at the Deep Depth from Focus in more detail. The key contribution was thereby the CNN </a:t>
            </a:r>
            <a:r>
              <a:rPr lang="en-US" dirty="0" err="1"/>
              <a:t>DDFFNet</a:t>
            </a:r>
            <a:r>
              <a:rPr lang="en-US" dirty="0"/>
              <a:t> which is a VGG16 based encoder-decoder. The input thereby are static focus stacks. The network basically processed each image of the stack independently. Only in the end there is a final 1x1 convolution layer which concatenates all individual outputs and reduces them to one. In our experiments this network struggled to generalize properly.</a:t>
            </a:r>
            <a:endParaRPr lang="en-GB" dirty="0"/>
          </a:p>
        </p:txBody>
      </p:sp>
      <p:sp>
        <p:nvSpPr>
          <p:cNvPr id="4" name="Foliennummernplatzhalter 3"/>
          <p:cNvSpPr>
            <a:spLocks noGrp="1"/>
          </p:cNvSpPr>
          <p:nvPr>
            <p:ph type="sldNum" sz="quarter" idx="5"/>
          </p:nvPr>
        </p:nvSpPr>
        <p:spPr/>
        <p:txBody>
          <a:bodyPr/>
          <a:lstStyle/>
          <a:p>
            <a:fld id="{F58E4E50-C87B-4897-A6BE-D75BC7A1FA26}" type="slidenum">
              <a:rPr lang="en-GB" smtClean="0"/>
              <a:t>8</a:t>
            </a:fld>
            <a:endParaRPr lang="en-GB"/>
          </a:p>
        </p:txBody>
      </p:sp>
    </p:spTree>
    <p:extLst>
      <p:ext uri="{BB962C8B-B14F-4D97-AF65-F5344CB8AC3E}">
        <p14:creationId xmlns:p14="http://schemas.microsoft.com/office/powerpoint/2010/main" val="2797627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so called recurrent blocks have skip connections to themselves </a:t>
            </a:r>
          </a:p>
          <a:p>
            <a:pPr marL="171450" indent="-171450">
              <a:buFontTx/>
              <a:buChar char="-"/>
            </a:pPr>
            <a:r>
              <a:rPr lang="en-US" dirty="0"/>
              <a:t>forward and concatenate the block output from the previous input</a:t>
            </a:r>
          </a:p>
          <a:p>
            <a:pPr marL="171450" indent="-171450">
              <a:buFontTx/>
              <a:buChar char="-"/>
            </a:pPr>
            <a:r>
              <a:rPr lang="en-US" dirty="0"/>
              <a:t>last block output forms hidden state</a:t>
            </a:r>
          </a:p>
          <a:p>
            <a:pPr marL="171450" indent="-171450">
              <a:buFontTx/>
              <a:buChar char="-"/>
            </a:pPr>
            <a:r>
              <a:rPr lang="en-US" dirty="0"/>
              <a:t>indicated by the circular arrows in the picture on the right</a:t>
            </a:r>
          </a:p>
        </p:txBody>
      </p:sp>
      <p:sp>
        <p:nvSpPr>
          <p:cNvPr id="4" name="Foliennummernplatzhalter 3"/>
          <p:cNvSpPr>
            <a:spLocks noGrp="1"/>
          </p:cNvSpPr>
          <p:nvPr>
            <p:ph type="sldNum" sz="quarter" idx="5"/>
          </p:nvPr>
        </p:nvSpPr>
        <p:spPr/>
        <p:txBody>
          <a:bodyPr/>
          <a:lstStyle/>
          <a:p>
            <a:fld id="{F58E4E50-C87B-4897-A6BE-D75BC7A1FA26}" type="slidenum">
              <a:rPr lang="en-GB" smtClean="0"/>
              <a:t>9</a:t>
            </a:fld>
            <a:endParaRPr lang="en-GB"/>
          </a:p>
        </p:txBody>
      </p:sp>
    </p:spTree>
    <p:extLst>
      <p:ext uri="{BB962C8B-B14F-4D97-AF65-F5344CB8AC3E}">
        <p14:creationId xmlns:p14="http://schemas.microsoft.com/office/powerpoint/2010/main" val="2213321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de-DE"/>
              <a:t>Mastertitelformat bearbeiten</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33819EDB-99C5-4E17-B5D4-8CBBA2E025B2}" type="datetime1">
              <a:rPr lang="en-US" smtClean="0"/>
              <a:t>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de-DE"/>
              <a:t>Mastertitelformat bearbeiten</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de-DE"/>
              <a:t>Bild durch Klicken auf Symbol hinzufügen</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C78A708B-8F98-4874-9C65-815DEF94B7F7}" type="datetime1">
              <a:rPr lang="en-US" smtClean="0"/>
              <a:t>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de-DE"/>
              <a:t>Mastertitelformat bearbeiten</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de-DE"/>
              <a:t>Mastertextformat bearbeiten</a:t>
            </a:r>
          </a:p>
        </p:txBody>
      </p:sp>
      <p:sp>
        <p:nvSpPr>
          <p:cNvPr id="4" name="Date Placeholder 3"/>
          <p:cNvSpPr>
            <a:spLocks noGrp="1"/>
          </p:cNvSpPr>
          <p:nvPr>
            <p:ph type="dt" sz="half" idx="10"/>
          </p:nvPr>
        </p:nvSpPr>
        <p:spPr/>
        <p:txBody>
          <a:bodyPr/>
          <a:lstStyle/>
          <a:p>
            <a:fld id="{6B000D41-FB88-4594-BD28-BA34E333BE33}" type="datetime1">
              <a:rPr lang="en-US" smtClean="0"/>
              <a:t>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de-DE"/>
              <a:t>Mastertitelformat bearbeiten</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de-DE"/>
              <a:t>Mastertextformat bearbeiten</a:t>
            </a:r>
          </a:p>
        </p:txBody>
      </p:sp>
      <p:sp>
        <p:nvSpPr>
          <p:cNvPr id="2" name="Date Placeholder 1"/>
          <p:cNvSpPr>
            <a:spLocks noGrp="1"/>
          </p:cNvSpPr>
          <p:nvPr>
            <p:ph type="dt" sz="half" idx="10"/>
          </p:nvPr>
        </p:nvSpPr>
        <p:spPr/>
        <p:txBody>
          <a:bodyPr/>
          <a:lstStyle/>
          <a:p>
            <a:fld id="{6F7486E2-0F09-45FD-BBD1-5EB318AF2EE4}" type="datetime1">
              <a:rPr lang="en-US" smtClean="0"/>
              <a:t>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55AC3FB-6DB2-41D7-B786-400F5C1A1F40}" type="datetime1">
              <a:rPr lang="en-US" smtClean="0"/>
              <a:t>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8F09C0F-15DE-43BD-B697-6325616900D1}" type="datetime1">
              <a:rPr lang="en-US" smtClean="0"/>
              <a:t>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11" name="Freeform 6"/>
          <p:cNvSpPr/>
          <p:nvPr/>
        </p:nvSpPr>
        <p:spPr bwMode="auto">
          <a:xfrm>
            <a:off x="0" y="0"/>
            <a:ext cx="12192000" cy="1619794"/>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91440"/>
            <a:ext cx="10571998" cy="1203682"/>
          </a:xfrm>
        </p:spPr>
        <p:txBody>
          <a:bodyPr anchor="ctr"/>
          <a:lstStyle/>
          <a:p>
            <a:r>
              <a:rPr lang="de-DE" dirty="0"/>
              <a:t>Mastertitelformat bearbeiten</a:t>
            </a:r>
            <a:endParaRPr lang="en-US" dirty="0"/>
          </a:p>
        </p:txBody>
      </p:sp>
      <p:sp>
        <p:nvSpPr>
          <p:cNvPr id="3" name="Content Placeholder 2"/>
          <p:cNvSpPr>
            <a:spLocks noGrp="1"/>
          </p:cNvSpPr>
          <p:nvPr>
            <p:ph idx="1"/>
          </p:nvPr>
        </p:nvSpPr>
        <p:spPr>
          <a:xfrm>
            <a:off x="818712" y="1745268"/>
            <a:ext cx="10554574" cy="5021291"/>
          </a:xfrm>
          <a:effectLst/>
        </p:spPr>
        <p:txBody>
          <a:bodyPr anchor="t"/>
          <a:lstStyle>
            <a:lvl1pPr marL="468000" indent="-468000">
              <a:defRPr sz="3000"/>
            </a:lvl1pPr>
            <a:lvl2pPr indent="-432000">
              <a:defRPr sz="2400"/>
            </a:lvl2pPr>
            <a:lvl3pPr indent="-396000">
              <a:defRPr sz="2400"/>
            </a:lvl3pPr>
            <a:lvl4pPr>
              <a:defRPr sz="2400"/>
            </a:lvl4pPr>
            <a:lvl5pPr>
              <a:defRPr sz="24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10"/>
          </p:nvPr>
        </p:nvSpPr>
        <p:spPr/>
        <p:txBody>
          <a:bodyPr/>
          <a:lstStyle/>
          <a:p>
            <a:fld id="{C72E4E1B-B890-4635-9AB9-D240299F5E7E}" type="datetime1">
              <a:rPr lang="en-US" smtClean="0"/>
              <a:t>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081000" y="6161187"/>
            <a:ext cx="1062155" cy="490599"/>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de-DE"/>
              <a:t>Mastertitelformat bearbeiten</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AA96617-EEE3-44FB-8F57-83BF250046C3}" type="datetime1">
              <a:rPr lang="en-US" smtClean="0"/>
              <a:t>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211295C7-7BB0-4BB2-B1B3-CA0DF0AB1139}" type="datetime1">
              <a:rPr lang="en-US" smtClean="0"/>
              <a:t>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B1C99DBA-2B27-4157-BEBD-9466B4338976}" type="datetime1">
              <a:rPr lang="en-US" smtClean="0"/>
              <a:t>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1595FD19-7B30-45D4-B621-A293883BBEFD}" type="datetime1">
              <a:rPr lang="en-US" smtClean="0"/>
              <a:t>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DC92C-EB21-455B-928C-3AEF492F26C2}" type="datetime1">
              <a:rPr lang="en-US" smtClean="0"/>
              <a:t>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de-DE"/>
              <a:t>Mastertitelformat bearbeiten</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26E53450-6ED4-4566-9578-59330E73DD75}" type="datetime1">
              <a:rPr lang="en-US" smtClean="0"/>
              <a:t>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de-DE"/>
              <a:t>Mastertitelformat bearbeiten</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de-DE"/>
              <a:t>Bild durch Klicken auf Symbol hinzufügen</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a:xfrm>
            <a:off x="3885810" y="6041362"/>
            <a:ext cx="976879" cy="365125"/>
          </a:xfrm>
        </p:spPr>
        <p:txBody>
          <a:bodyPr/>
          <a:lstStyle/>
          <a:p>
            <a:fld id="{9E0B0C9F-1515-4262-9DAF-820B65775088}" type="datetime1">
              <a:rPr lang="en-US" smtClean="0"/>
              <a:t>1/3/2020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de-DE"/>
              <a:t>Mastertitelformat bearbeiten</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BE2B2EEB-57C6-442C-B723-15D13221BCB0}" type="datetime1">
              <a:rPr lang="en-US" smtClean="0"/>
              <a:t>1/3/2020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22.png"/><Relationship Id="rId12"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22.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2.png"/><Relationship Id="rId5" Type="http://schemas.openxmlformats.org/officeDocument/2006/relationships/image" Target="../media/image49.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50.jpg"/><Relationship Id="rId7" Type="http://schemas.openxmlformats.org/officeDocument/2006/relationships/image" Target="../media/image54.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image" Target="../media/image52.jpg"/><Relationship Id="rId10" Type="http://schemas.openxmlformats.org/officeDocument/2006/relationships/image" Target="../media/image22.png"/><Relationship Id="rId4" Type="http://schemas.openxmlformats.org/officeDocument/2006/relationships/image" Target="../media/image51.jpg"/><Relationship Id="rId9" Type="http://schemas.openxmlformats.org/officeDocument/2006/relationships/image" Target="../media/image56.jp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58.sv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14.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22.png"/><Relationship Id="rId5" Type="http://schemas.openxmlformats.org/officeDocument/2006/relationships/image" Target="../media/image71.png"/><Relationship Id="rId4"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5D9BEB-2257-455C-8335-D0D1FFD5D6A8}"/>
              </a:ext>
            </a:extLst>
          </p:cNvPr>
          <p:cNvSpPr>
            <a:spLocks noGrp="1"/>
          </p:cNvSpPr>
          <p:nvPr>
            <p:ph type="ctrTitle"/>
          </p:nvPr>
        </p:nvSpPr>
        <p:spPr>
          <a:xfrm>
            <a:off x="810001" y="2650435"/>
            <a:ext cx="10572000" cy="1769763"/>
          </a:xfrm>
        </p:spPr>
        <p:txBody>
          <a:bodyPr/>
          <a:lstStyle/>
          <a:p>
            <a:r>
              <a:rPr lang="en-US" dirty="0"/>
              <a:t>Deep Learning for Video Depth Estimation from Defocus</a:t>
            </a:r>
            <a:endParaRPr lang="en-GB" dirty="0"/>
          </a:p>
        </p:txBody>
      </p:sp>
      <p:sp>
        <p:nvSpPr>
          <p:cNvPr id="3" name="Untertitel 2">
            <a:extLst>
              <a:ext uri="{FF2B5EF4-FFF2-40B4-BE49-F238E27FC236}">
                <a16:creationId xmlns:a16="http://schemas.microsoft.com/office/drawing/2014/main" id="{D177E195-F932-41E2-9587-FD519B4C3513}"/>
              </a:ext>
            </a:extLst>
          </p:cNvPr>
          <p:cNvSpPr>
            <a:spLocks noGrp="1"/>
          </p:cNvSpPr>
          <p:nvPr>
            <p:ph type="subTitle" idx="1"/>
          </p:nvPr>
        </p:nvSpPr>
        <p:spPr>
          <a:xfrm>
            <a:off x="810001" y="5280846"/>
            <a:ext cx="10572000" cy="1577153"/>
          </a:xfrm>
        </p:spPr>
        <p:txBody>
          <a:bodyPr>
            <a:normAutofit/>
          </a:bodyPr>
          <a:lstStyle/>
          <a:p>
            <a:r>
              <a:rPr lang="en-GB" dirty="0" err="1"/>
              <a:t>Technische</a:t>
            </a:r>
            <a:r>
              <a:rPr lang="en-GB" dirty="0"/>
              <a:t> Universität München,  Department of Informatics</a:t>
            </a:r>
          </a:p>
          <a:p>
            <a:r>
              <a:rPr lang="en-GB" dirty="0"/>
              <a:t>Maxim </a:t>
            </a:r>
            <a:r>
              <a:rPr lang="en-GB" dirty="0" err="1"/>
              <a:t>Maximov</a:t>
            </a:r>
            <a:endParaRPr lang="en-GB" dirty="0"/>
          </a:p>
          <a:p>
            <a:r>
              <a:rPr lang="en-GB" dirty="0"/>
              <a:t>Prof. </a:t>
            </a:r>
            <a:r>
              <a:rPr lang="en-GB" dirty="0" err="1"/>
              <a:t>Dr.</a:t>
            </a:r>
            <a:r>
              <a:rPr lang="en-GB" dirty="0"/>
              <a:t> Laura Leal-</a:t>
            </a:r>
            <a:r>
              <a:rPr lang="en-GB" dirty="0" err="1"/>
              <a:t>Taixé</a:t>
            </a:r>
            <a:endParaRPr lang="en-GB" dirty="0"/>
          </a:p>
        </p:txBody>
      </p:sp>
      <p:sp>
        <p:nvSpPr>
          <p:cNvPr id="4" name="Titel 1">
            <a:extLst>
              <a:ext uri="{FF2B5EF4-FFF2-40B4-BE49-F238E27FC236}">
                <a16:creationId xmlns:a16="http://schemas.microsoft.com/office/drawing/2014/main" id="{28CD7513-8A5F-4524-BDE5-597A0B4F04DE}"/>
              </a:ext>
            </a:extLst>
          </p:cNvPr>
          <p:cNvSpPr txBox="1">
            <a:spLocks/>
          </p:cNvSpPr>
          <p:nvPr/>
        </p:nvSpPr>
        <p:spPr>
          <a:xfrm>
            <a:off x="810000" y="682487"/>
            <a:ext cx="10572000" cy="1769763"/>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Kevin Galim</a:t>
            </a:r>
            <a:endParaRPr lang="en-GB" sz="3200" dirty="0"/>
          </a:p>
        </p:txBody>
      </p:sp>
    </p:spTree>
    <p:extLst>
      <p:ext uri="{BB962C8B-B14F-4D97-AF65-F5344CB8AC3E}">
        <p14:creationId xmlns:p14="http://schemas.microsoft.com/office/powerpoint/2010/main" val="108731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CCF0E1-3C62-4E8D-8B7F-CA18BC285D6E}"/>
              </a:ext>
            </a:extLst>
          </p:cNvPr>
          <p:cNvSpPr>
            <a:spLocks noGrp="1"/>
          </p:cNvSpPr>
          <p:nvPr>
            <p:ph type="title"/>
          </p:nvPr>
        </p:nvSpPr>
        <p:spPr/>
        <p:txBody>
          <a:bodyPr/>
          <a:lstStyle/>
          <a:p>
            <a:r>
              <a:rPr lang="en-US" dirty="0"/>
              <a:t>Depth Prediction Approach</a:t>
            </a:r>
            <a:endParaRPr lang="en-GB" dirty="0"/>
          </a:p>
        </p:txBody>
      </p:sp>
      <p:sp>
        <p:nvSpPr>
          <p:cNvPr id="3" name="Inhaltsplatzhalter 2">
            <a:extLst>
              <a:ext uri="{FF2B5EF4-FFF2-40B4-BE49-F238E27FC236}">
                <a16:creationId xmlns:a16="http://schemas.microsoft.com/office/drawing/2014/main" id="{7E43EA1F-7D36-4983-A257-940BE18F2654}"/>
              </a:ext>
            </a:extLst>
          </p:cNvPr>
          <p:cNvSpPr>
            <a:spLocks noGrp="1"/>
          </p:cNvSpPr>
          <p:nvPr>
            <p:ph idx="1"/>
          </p:nvPr>
        </p:nvSpPr>
        <p:spPr/>
        <p:txBody>
          <a:bodyPr/>
          <a:lstStyle/>
          <a:p>
            <a:r>
              <a:rPr lang="en-GB" dirty="0"/>
              <a:t>Architectures</a:t>
            </a:r>
          </a:p>
          <a:p>
            <a:pPr lvl="1"/>
            <a:r>
              <a:rPr lang="en-GB" dirty="0"/>
              <a:t>LSTM</a:t>
            </a:r>
            <a:r>
              <a:rPr lang="en-US" dirty="0"/>
              <a:t>-DDFF using the DDFF in joint with an LSTM</a:t>
            </a:r>
          </a:p>
          <a:p>
            <a:pPr lvl="1"/>
            <a:r>
              <a:rPr lang="en-US" dirty="0"/>
              <a:t>Modified recurrent autoencoder</a:t>
            </a:r>
          </a:p>
          <a:p>
            <a:pPr lvl="2"/>
            <a:r>
              <a:rPr lang="en-US" dirty="0"/>
              <a:t>Batch normalization</a:t>
            </a:r>
          </a:p>
          <a:p>
            <a:pPr lvl="2"/>
            <a:r>
              <a:rPr lang="en-US" dirty="0"/>
              <a:t>More feature channels</a:t>
            </a:r>
          </a:p>
          <a:p>
            <a:pPr lvl="2"/>
            <a:r>
              <a:rPr lang="en-US" dirty="0"/>
              <a:t>Transposed convolution instead of </a:t>
            </a:r>
            <a:r>
              <a:rPr lang="en-US" dirty="0" err="1"/>
              <a:t>upsampling</a:t>
            </a:r>
            <a:endParaRPr lang="en-US" dirty="0"/>
          </a:p>
          <a:p>
            <a:r>
              <a:rPr lang="en-US" dirty="0"/>
              <a:t>Extension: Additional decoder for </a:t>
            </a:r>
            <a:r>
              <a:rPr lang="en-US" dirty="0" err="1"/>
              <a:t>CoC</a:t>
            </a:r>
            <a:endParaRPr lang="en-US" dirty="0"/>
          </a:p>
          <a:p>
            <a:r>
              <a:rPr lang="en-US" dirty="0"/>
              <a:t>Produce one depth map per focus stack</a:t>
            </a:r>
            <a:endParaRPr lang="en-GB" dirty="0"/>
          </a:p>
        </p:txBody>
      </p:sp>
      <p:sp>
        <p:nvSpPr>
          <p:cNvPr id="4" name="Foliennummernplatzhalter 3">
            <a:extLst>
              <a:ext uri="{FF2B5EF4-FFF2-40B4-BE49-F238E27FC236}">
                <a16:creationId xmlns:a16="http://schemas.microsoft.com/office/drawing/2014/main" id="{0F1DFB85-D11C-4D40-AE79-51AA66915545}"/>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160761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274923-8E85-4F75-869A-DF46391BCBC9}"/>
              </a:ext>
            </a:extLst>
          </p:cNvPr>
          <p:cNvSpPr>
            <a:spLocks noGrp="1"/>
          </p:cNvSpPr>
          <p:nvPr>
            <p:ph type="title"/>
          </p:nvPr>
        </p:nvSpPr>
        <p:spPr/>
        <p:txBody>
          <a:bodyPr/>
          <a:lstStyle/>
          <a:p>
            <a:r>
              <a:rPr lang="en-GB" dirty="0"/>
              <a:t>LSTM-DDFF</a:t>
            </a:r>
          </a:p>
        </p:txBody>
      </p:sp>
      <p:sp>
        <p:nvSpPr>
          <p:cNvPr id="3" name="Inhaltsplatzhalter 2">
            <a:extLst>
              <a:ext uri="{FF2B5EF4-FFF2-40B4-BE49-F238E27FC236}">
                <a16:creationId xmlns:a16="http://schemas.microsoft.com/office/drawing/2014/main" id="{9FC1A88F-E366-49BF-BC89-1F095AC3574D}"/>
              </a:ext>
            </a:extLst>
          </p:cNvPr>
          <p:cNvSpPr>
            <a:spLocks noGrp="1"/>
          </p:cNvSpPr>
          <p:nvPr>
            <p:ph idx="1"/>
          </p:nvPr>
        </p:nvSpPr>
        <p:spPr>
          <a:xfrm>
            <a:off x="818712" y="1745268"/>
            <a:ext cx="7016993" cy="5021291"/>
          </a:xfrm>
        </p:spPr>
        <p:txBody>
          <a:bodyPr>
            <a:normAutofit/>
          </a:bodyPr>
          <a:lstStyle/>
          <a:p>
            <a:r>
              <a:rPr lang="en-US" dirty="0"/>
              <a:t>DDFF lacks sequential understanding</a:t>
            </a:r>
          </a:p>
          <a:p>
            <a:r>
              <a:rPr lang="en-US" dirty="0"/>
              <a:t>Recurrent Module</a:t>
            </a:r>
          </a:p>
          <a:p>
            <a:pPr lvl="1"/>
            <a:r>
              <a:rPr lang="en-US" dirty="0"/>
              <a:t>No fully connected layers but long sequence of flattened feature maps</a:t>
            </a:r>
          </a:p>
          <a:p>
            <a:pPr lvl="1"/>
            <a:r>
              <a:rPr lang="en-US" dirty="0"/>
              <a:t>Double layered LSTM</a:t>
            </a:r>
          </a:p>
          <a:p>
            <a:r>
              <a:rPr lang="en-US" dirty="0"/>
              <a:t>Skip Module: Convolution</a:t>
            </a:r>
          </a:p>
        </p:txBody>
      </p:sp>
      <p:sp>
        <p:nvSpPr>
          <p:cNvPr id="4" name="Foliennummernplatzhalter 3">
            <a:extLst>
              <a:ext uri="{FF2B5EF4-FFF2-40B4-BE49-F238E27FC236}">
                <a16:creationId xmlns:a16="http://schemas.microsoft.com/office/drawing/2014/main" id="{DADBB7D1-07A7-4A9E-92BE-3A9BE94D1C15}"/>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5" name="Grafik 4">
            <a:extLst>
              <a:ext uri="{FF2B5EF4-FFF2-40B4-BE49-F238E27FC236}">
                <a16:creationId xmlns:a16="http://schemas.microsoft.com/office/drawing/2014/main" id="{4AE9EFE2-32C9-4A09-BC24-A4CDE59736B2}"/>
              </a:ext>
            </a:extLst>
          </p:cNvPr>
          <p:cNvPicPr>
            <a:picLocks noChangeAspect="1"/>
          </p:cNvPicPr>
          <p:nvPr/>
        </p:nvPicPr>
        <p:blipFill>
          <a:blip r:embed="rId3"/>
          <a:stretch>
            <a:fillRect/>
          </a:stretch>
        </p:blipFill>
        <p:spPr>
          <a:xfrm>
            <a:off x="7378123" y="1610684"/>
            <a:ext cx="3995165" cy="5043402"/>
          </a:xfrm>
          <a:prstGeom prst="rect">
            <a:avLst/>
          </a:prstGeom>
        </p:spPr>
      </p:pic>
    </p:spTree>
    <p:extLst>
      <p:ext uri="{BB962C8B-B14F-4D97-AF65-F5344CB8AC3E}">
        <p14:creationId xmlns:p14="http://schemas.microsoft.com/office/powerpoint/2010/main" val="408644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US" dirty="0"/>
              <a:t>Extension: </a:t>
            </a:r>
            <a:r>
              <a:rPr lang="en-GB" dirty="0" err="1"/>
              <a:t>CoC</a:t>
            </a:r>
            <a:r>
              <a:rPr lang="en-GB" dirty="0"/>
              <a:t> Supervision</a:t>
            </a:r>
          </a:p>
        </p:txBody>
      </p:sp>
      <p:sp>
        <p:nvSpPr>
          <p:cNvPr id="3" name="Inhaltsplatzhalter 2">
            <a:extLst>
              <a:ext uri="{FF2B5EF4-FFF2-40B4-BE49-F238E27FC236}">
                <a16:creationId xmlns:a16="http://schemas.microsoft.com/office/drawing/2014/main" id="{3622EEDD-0B77-4F18-A59E-6F73D8E60520}"/>
              </a:ext>
            </a:extLst>
          </p:cNvPr>
          <p:cNvSpPr>
            <a:spLocks noGrp="1"/>
          </p:cNvSpPr>
          <p:nvPr>
            <p:ph idx="1"/>
          </p:nvPr>
        </p:nvSpPr>
        <p:spPr>
          <a:xfrm>
            <a:off x="818712" y="1745268"/>
            <a:ext cx="5146659" cy="5021291"/>
          </a:xfrm>
        </p:spPr>
        <p:txBody>
          <a:bodyPr>
            <a:normAutofit/>
          </a:bodyPr>
          <a:lstStyle/>
          <a:p>
            <a:r>
              <a:rPr lang="en-US" dirty="0"/>
              <a:t>Add a second decoder to an encoder-decoder system for COC</a:t>
            </a:r>
          </a:p>
          <a:p>
            <a:pPr lvl="1"/>
            <a:r>
              <a:rPr lang="en-US" dirty="0"/>
              <a:t>Additional supervision for depth from focus</a:t>
            </a:r>
          </a:p>
          <a:p>
            <a:pPr lvl="1"/>
            <a:r>
              <a:rPr lang="en-US" dirty="0"/>
              <a:t>Circle of confusion useful for different applications</a:t>
            </a:r>
          </a:p>
          <a:p>
            <a:endParaRPr lang="en-US" dirty="0"/>
          </a:p>
          <a:p>
            <a:pPr marL="0" indent="0">
              <a:buNone/>
            </a:pPr>
            <a:endParaRPr lang="en-GB" dirty="0"/>
          </a:p>
        </p:txBody>
      </p:sp>
      <p:sp>
        <p:nvSpPr>
          <p:cNvPr id="4" name="Foliennummernplatzhalter 3">
            <a:extLst>
              <a:ext uri="{FF2B5EF4-FFF2-40B4-BE49-F238E27FC236}">
                <a16:creationId xmlns:a16="http://schemas.microsoft.com/office/drawing/2014/main" id="{47235038-8ACC-4DDB-8E7F-56B3EE68B494}"/>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5" name="Grafik 4">
            <a:extLst>
              <a:ext uri="{FF2B5EF4-FFF2-40B4-BE49-F238E27FC236}">
                <a16:creationId xmlns:a16="http://schemas.microsoft.com/office/drawing/2014/main" id="{5BCE4A96-240E-4004-A98C-CE0697D94432}"/>
              </a:ext>
            </a:extLst>
          </p:cNvPr>
          <p:cNvPicPr>
            <a:picLocks noChangeAspect="1"/>
          </p:cNvPicPr>
          <p:nvPr/>
        </p:nvPicPr>
        <p:blipFill>
          <a:blip r:embed="rId3"/>
          <a:stretch>
            <a:fillRect/>
          </a:stretch>
        </p:blipFill>
        <p:spPr>
          <a:xfrm>
            <a:off x="6095999" y="2026828"/>
            <a:ext cx="5597756" cy="4249132"/>
          </a:xfrm>
          <a:prstGeom prst="rect">
            <a:avLst/>
          </a:prstGeom>
        </p:spPr>
      </p:pic>
    </p:spTree>
    <p:extLst>
      <p:ext uri="{BB962C8B-B14F-4D97-AF65-F5344CB8AC3E}">
        <p14:creationId xmlns:p14="http://schemas.microsoft.com/office/powerpoint/2010/main" val="1984595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Real-World Dataset</a:t>
            </a:r>
          </a:p>
        </p:txBody>
      </p:sp>
      <p:sp>
        <p:nvSpPr>
          <p:cNvPr id="3" name="Inhaltsplatzhalter 2">
            <a:extLst>
              <a:ext uri="{FF2B5EF4-FFF2-40B4-BE49-F238E27FC236}">
                <a16:creationId xmlns:a16="http://schemas.microsoft.com/office/drawing/2014/main" id="{3622EEDD-0B77-4F18-A59E-6F73D8E60520}"/>
              </a:ext>
            </a:extLst>
          </p:cNvPr>
          <p:cNvSpPr>
            <a:spLocks noGrp="1"/>
          </p:cNvSpPr>
          <p:nvPr>
            <p:ph idx="1"/>
          </p:nvPr>
        </p:nvSpPr>
        <p:spPr>
          <a:xfrm>
            <a:off x="818712" y="1745268"/>
            <a:ext cx="7527002" cy="5021291"/>
          </a:xfrm>
        </p:spPr>
        <p:txBody>
          <a:bodyPr>
            <a:normAutofit/>
          </a:bodyPr>
          <a:lstStyle/>
          <a:p>
            <a:r>
              <a:rPr lang="en-US" dirty="0"/>
              <a:t>Samsung Galaxy S7 color recording via an Android application</a:t>
            </a:r>
          </a:p>
          <a:p>
            <a:r>
              <a:rPr lang="en-US" dirty="0"/>
              <a:t>Asus </a:t>
            </a:r>
            <a:r>
              <a:rPr lang="en-US" dirty="0" err="1"/>
              <a:t>Xtion</a:t>
            </a:r>
            <a:r>
              <a:rPr lang="en-US" dirty="0"/>
              <a:t> RGB-D sensor for depth ground truth</a:t>
            </a:r>
          </a:p>
          <a:p>
            <a:r>
              <a:rPr lang="en-US" dirty="0"/>
              <a:t>Calibration between Android and RGB-D color sensor</a:t>
            </a:r>
          </a:p>
          <a:p>
            <a:r>
              <a:rPr lang="en-US" dirty="0"/>
              <a:t>Frame association using common clock</a:t>
            </a:r>
          </a:p>
          <a:p>
            <a:r>
              <a:rPr lang="en-US" dirty="0"/>
              <a:t>Limitations: hardware and time</a:t>
            </a:r>
          </a:p>
          <a:p>
            <a:endParaRPr lang="en-US" dirty="0"/>
          </a:p>
          <a:p>
            <a:pPr marL="0" indent="0">
              <a:buNone/>
            </a:pPr>
            <a:endParaRPr lang="en-GB" dirty="0"/>
          </a:p>
        </p:txBody>
      </p:sp>
      <p:sp>
        <p:nvSpPr>
          <p:cNvPr id="4" name="Foliennummernplatzhalter 3">
            <a:extLst>
              <a:ext uri="{FF2B5EF4-FFF2-40B4-BE49-F238E27FC236}">
                <a16:creationId xmlns:a16="http://schemas.microsoft.com/office/drawing/2014/main" id="{47235038-8ACC-4DDB-8E7F-56B3EE68B494}"/>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5" name="Grafik 4">
            <a:extLst>
              <a:ext uri="{FF2B5EF4-FFF2-40B4-BE49-F238E27FC236}">
                <a16:creationId xmlns:a16="http://schemas.microsoft.com/office/drawing/2014/main" id="{56120BE7-6AC5-47CB-B71E-00E77A7E30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3650" y="1730754"/>
            <a:ext cx="3200400" cy="2105025"/>
          </a:xfrm>
          <a:prstGeom prst="rect">
            <a:avLst/>
          </a:prstGeom>
          <a:effectLst>
            <a:outerShdw blurRad="50800" dist="38100" dir="8100000" algn="tr" rotWithShape="0">
              <a:prstClr val="black">
                <a:alpha val="40000"/>
              </a:prstClr>
            </a:outerShdw>
          </a:effectLst>
        </p:spPr>
      </p:pic>
      <p:pic>
        <p:nvPicPr>
          <p:cNvPr id="6" name="Grafik 5">
            <a:extLst>
              <a:ext uri="{FF2B5EF4-FFF2-40B4-BE49-F238E27FC236}">
                <a16:creationId xmlns:a16="http://schemas.microsoft.com/office/drawing/2014/main" id="{81243BC8-7F89-4713-B7E0-5BFC6CAA61E9}"/>
              </a:ext>
            </a:extLst>
          </p:cNvPr>
          <p:cNvPicPr>
            <a:picLocks noChangeAspect="1"/>
          </p:cNvPicPr>
          <p:nvPr/>
        </p:nvPicPr>
        <p:blipFill>
          <a:blip r:embed="rId5"/>
          <a:stretch>
            <a:fillRect/>
          </a:stretch>
        </p:blipFill>
        <p:spPr>
          <a:xfrm>
            <a:off x="10031842" y="4285924"/>
            <a:ext cx="1552208" cy="2328312"/>
          </a:xfrm>
          <a:prstGeom prst="rect">
            <a:avLst/>
          </a:prstGeom>
        </p:spPr>
      </p:pic>
      <p:pic>
        <p:nvPicPr>
          <p:cNvPr id="7" name="Grafik 6">
            <a:extLst>
              <a:ext uri="{FF2B5EF4-FFF2-40B4-BE49-F238E27FC236}">
                <a16:creationId xmlns:a16="http://schemas.microsoft.com/office/drawing/2014/main" id="{46328194-E384-4017-83E7-1EC309680487}"/>
              </a:ext>
            </a:extLst>
          </p:cNvPr>
          <p:cNvPicPr>
            <a:picLocks noChangeAspect="1"/>
          </p:cNvPicPr>
          <p:nvPr/>
        </p:nvPicPr>
        <p:blipFill>
          <a:blip r:embed="rId6"/>
          <a:stretch>
            <a:fillRect/>
          </a:stretch>
        </p:blipFill>
        <p:spPr>
          <a:xfrm>
            <a:off x="8363201" y="4285925"/>
            <a:ext cx="1552207" cy="2328311"/>
          </a:xfrm>
          <a:prstGeom prst="rect">
            <a:avLst/>
          </a:prstGeom>
        </p:spPr>
      </p:pic>
    </p:spTree>
    <p:extLst>
      <p:ext uri="{BB962C8B-B14F-4D97-AF65-F5344CB8AC3E}">
        <p14:creationId xmlns:p14="http://schemas.microsoft.com/office/powerpoint/2010/main" val="201201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Synthetic Dataset</a:t>
            </a:r>
          </a:p>
        </p:txBody>
      </p:sp>
      <p:sp>
        <p:nvSpPr>
          <p:cNvPr id="3" name="Inhaltsplatzhalter 2">
            <a:extLst>
              <a:ext uri="{FF2B5EF4-FFF2-40B4-BE49-F238E27FC236}">
                <a16:creationId xmlns:a16="http://schemas.microsoft.com/office/drawing/2014/main" id="{3622EEDD-0B77-4F18-A59E-6F73D8E60520}"/>
              </a:ext>
            </a:extLst>
          </p:cNvPr>
          <p:cNvSpPr>
            <a:spLocks noGrp="1"/>
          </p:cNvSpPr>
          <p:nvPr>
            <p:ph idx="1"/>
          </p:nvPr>
        </p:nvSpPr>
        <p:spPr>
          <a:xfrm>
            <a:off x="818711" y="1745268"/>
            <a:ext cx="8296259" cy="5021291"/>
          </a:xfrm>
        </p:spPr>
        <p:txBody>
          <a:bodyPr/>
          <a:lstStyle/>
          <a:p>
            <a:r>
              <a:rPr lang="en-US" dirty="0" err="1"/>
              <a:t>CoC</a:t>
            </a:r>
            <a:r>
              <a:rPr lang="en-US" dirty="0"/>
              <a:t> domain independent</a:t>
            </a:r>
          </a:p>
          <a:p>
            <a:r>
              <a:rPr lang="en-US" dirty="0"/>
              <a:t>Blender for virtual scene rendering</a:t>
            </a:r>
          </a:p>
          <a:p>
            <a:r>
              <a:rPr lang="en-US" dirty="0"/>
              <a:t>Physical lens model</a:t>
            </a:r>
          </a:p>
          <a:p>
            <a:r>
              <a:rPr lang="en-US" dirty="0"/>
              <a:t>Perfect depth ground truth</a:t>
            </a:r>
          </a:p>
          <a:p>
            <a:r>
              <a:rPr lang="en-US" dirty="0"/>
              <a:t>Randomization</a:t>
            </a:r>
          </a:p>
          <a:p>
            <a:pPr lvl="1"/>
            <a:r>
              <a:rPr lang="en-US" dirty="0"/>
              <a:t>Objects, textures and light</a:t>
            </a:r>
          </a:p>
          <a:p>
            <a:pPr lvl="1"/>
            <a:r>
              <a:rPr lang="en-US" dirty="0"/>
              <a:t>Transformations and animations</a:t>
            </a:r>
          </a:p>
          <a:p>
            <a:r>
              <a:rPr lang="en-US" dirty="0"/>
              <a:t>Train-test split object/texture pool</a:t>
            </a:r>
          </a:p>
          <a:p>
            <a:pPr marL="0" indent="0">
              <a:buNone/>
            </a:pPr>
            <a:endParaRPr lang="en-GB" dirty="0"/>
          </a:p>
        </p:txBody>
      </p:sp>
      <p:sp>
        <p:nvSpPr>
          <p:cNvPr id="4" name="Foliennummernplatzhalter 3">
            <a:extLst>
              <a:ext uri="{FF2B5EF4-FFF2-40B4-BE49-F238E27FC236}">
                <a16:creationId xmlns:a16="http://schemas.microsoft.com/office/drawing/2014/main" id="{47235038-8ACC-4DDB-8E7F-56B3EE68B494}"/>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8" name="Grafik 7">
            <a:extLst>
              <a:ext uri="{FF2B5EF4-FFF2-40B4-BE49-F238E27FC236}">
                <a16:creationId xmlns:a16="http://schemas.microsoft.com/office/drawing/2014/main" id="{6BD05036-4410-42CA-B769-120702954C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0940" y="1727683"/>
            <a:ext cx="3692688" cy="4678804"/>
          </a:xfrm>
          <a:prstGeom prst="rect">
            <a:avLst/>
          </a:prstGeom>
        </p:spPr>
      </p:pic>
    </p:spTree>
    <p:extLst>
      <p:ext uri="{BB962C8B-B14F-4D97-AF65-F5344CB8AC3E}">
        <p14:creationId xmlns:p14="http://schemas.microsoft.com/office/powerpoint/2010/main" val="279046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CC754-CA5D-428F-8974-3F1606159E20}"/>
              </a:ext>
            </a:extLst>
          </p:cNvPr>
          <p:cNvSpPr>
            <a:spLocks noGrp="1"/>
          </p:cNvSpPr>
          <p:nvPr>
            <p:ph type="title"/>
          </p:nvPr>
        </p:nvSpPr>
        <p:spPr/>
        <p:txBody>
          <a:bodyPr/>
          <a:lstStyle/>
          <a:p>
            <a:r>
              <a:rPr lang="en-GB" dirty="0"/>
              <a:t>Synthetic Dataset</a:t>
            </a:r>
          </a:p>
        </p:txBody>
      </p:sp>
      <p:sp>
        <p:nvSpPr>
          <p:cNvPr id="4" name="Foliennummernplatzhalter 3">
            <a:extLst>
              <a:ext uri="{FF2B5EF4-FFF2-40B4-BE49-F238E27FC236}">
                <a16:creationId xmlns:a16="http://schemas.microsoft.com/office/drawing/2014/main" id="{E73B0592-01B0-4281-8547-C3FB2BF6FC2E}"/>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5" name="Grafik 4">
            <a:extLst>
              <a:ext uri="{FF2B5EF4-FFF2-40B4-BE49-F238E27FC236}">
                <a16:creationId xmlns:a16="http://schemas.microsoft.com/office/drawing/2014/main" id="{7B3AFD22-60EA-4784-B76F-F63DD01FE21A}"/>
              </a:ext>
            </a:extLst>
          </p:cNvPr>
          <p:cNvPicPr>
            <a:picLocks noChangeAspect="1"/>
          </p:cNvPicPr>
          <p:nvPr/>
        </p:nvPicPr>
        <p:blipFill>
          <a:blip r:embed="rId3"/>
          <a:stretch>
            <a:fillRect/>
          </a:stretch>
        </p:blipFill>
        <p:spPr>
          <a:xfrm>
            <a:off x="8595152" y="4445188"/>
            <a:ext cx="2441028" cy="1830771"/>
          </a:xfrm>
          <a:prstGeom prst="rect">
            <a:avLst/>
          </a:prstGeom>
        </p:spPr>
      </p:pic>
      <p:pic>
        <p:nvPicPr>
          <p:cNvPr id="6" name="Grafik 5">
            <a:extLst>
              <a:ext uri="{FF2B5EF4-FFF2-40B4-BE49-F238E27FC236}">
                <a16:creationId xmlns:a16="http://schemas.microsoft.com/office/drawing/2014/main" id="{14ADA471-5454-4F2E-BF97-963EEA601D65}"/>
              </a:ext>
            </a:extLst>
          </p:cNvPr>
          <p:cNvPicPr>
            <a:picLocks noChangeAspect="1"/>
          </p:cNvPicPr>
          <p:nvPr/>
        </p:nvPicPr>
        <p:blipFill>
          <a:blip r:embed="rId4"/>
          <a:stretch>
            <a:fillRect/>
          </a:stretch>
        </p:blipFill>
        <p:spPr>
          <a:xfrm>
            <a:off x="5383051" y="4445188"/>
            <a:ext cx="2441029" cy="1830772"/>
          </a:xfrm>
          <a:prstGeom prst="rect">
            <a:avLst/>
          </a:prstGeom>
        </p:spPr>
      </p:pic>
      <p:pic>
        <p:nvPicPr>
          <p:cNvPr id="7" name="Grafik 6">
            <a:extLst>
              <a:ext uri="{FF2B5EF4-FFF2-40B4-BE49-F238E27FC236}">
                <a16:creationId xmlns:a16="http://schemas.microsoft.com/office/drawing/2014/main" id="{C20A7FA1-982D-4A8A-8492-D33A954D9CA3}"/>
              </a:ext>
            </a:extLst>
          </p:cNvPr>
          <p:cNvPicPr>
            <a:picLocks noChangeAspect="1"/>
          </p:cNvPicPr>
          <p:nvPr/>
        </p:nvPicPr>
        <p:blipFill>
          <a:blip r:embed="rId5"/>
          <a:stretch>
            <a:fillRect/>
          </a:stretch>
        </p:blipFill>
        <p:spPr>
          <a:xfrm>
            <a:off x="8595152" y="2473980"/>
            <a:ext cx="2441029" cy="1830772"/>
          </a:xfrm>
          <a:prstGeom prst="rect">
            <a:avLst/>
          </a:prstGeom>
        </p:spPr>
      </p:pic>
      <p:pic>
        <p:nvPicPr>
          <p:cNvPr id="8" name="Grafik 7">
            <a:extLst>
              <a:ext uri="{FF2B5EF4-FFF2-40B4-BE49-F238E27FC236}">
                <a16:creationId xmlns:a16="http://schemas.microsoft.com/office/drawing/2014/main" id="{E6A4B6A7-F928-4713-9FE1-220F8171602B}"/>
              </a:ext>
            </a:extLst>
          </p:cNvPr>
          <p:cNvPicPr>
            <a:picLocks noChangeAspect="1"/>
          </p:cNvPicPr>
          <p:nvPr/>
        </p:nvPicPr>
        <p:blipFill>
          <a:blip r:embed="rId6"/>
          <a:stretch>
            <a:fillRect/>
          </a:stretch>
        </p:blipFill>
        <p:spPr>
          <a:xfrm>
            <a:off x="5383051" y="2473980"/>
            <a:ext cx="2441028" cy="1830771"/>
          </a:xfrm>
          <a:prstGeom prst="rect">
            <a:avLst/>
          </a:prstGeom>
        </p:spPr>
      </p:pic>
      <p:pic>
        <p:nvPicPr>
          <p:cNvPr id="9" name="Grafik 8">
            <a:extLst>
              <a:ext uri="{FF2B5EF4-FFF2-40B4-BE49-F238E27FC236}">
                <a16:creationId xmlns:a16="http://schemas.microsoft.com/office/drawing/2014/main" id="{67E4012A-745C-4DB5-9B00-B065E4383EEA}"/>
              </a:ext>
            </a:extLst>
          </p:cNvPr>
          <p:cNvPicPr>
            <a:picLocks noChangeAspect="1"/>
          </p:cNvPicPr>
          <p:nvPr/>
        </p:nvPicPr>
        <p:blipFill>
          <a:blip r:embed="rId7"/>
          <a:stretch>
            <a:fillRect/>
          </a:stretch>
        </p:blipFill>
        <p:spPr>
          <a:xfrm>
            <a:off x="810000" y="2473980"/>
            <a:ext cx="3801979" cy="3801979"/>
          </a:xfrm>
          <a:prstGeom prst="rect">
            <a:avLst/>
          </a:prstGeom>
        </p:spPr>
      </p:pic>
      <p:sp>
        <p:nvSpPr>
          <p:cNvPr id="10" name="Textfeld 9">
            <a:extLst>
              <a:ext uri="{FF2B5EF4-FFF2-40B4-BE49-F238E27FC236}">
                <a16:creationId xmlns:a16="http://schemas.microsoft.com/office/drawing/2014/main" id="{3EF73BE7-223A-4956-A38D-BE084AB7ED92}"/>
              </a:ext>
            </a:extLst>
          </p:cNvPr>
          <p:cNvSpPr txBox="1"/>
          <p:nvPr/>
        </p:nvSpPr>
        <p:spPr>
          <a:xfrm>
            <a:off x="810000" y="1888334"/>
            <a:ext cx="2307042" cy="461665"/>
          </a:xfrm>
          <a:prstGeom prst="rect">
            <a:avLst/>
          </a:prstGeom>
          <a:noFill/>
        </p:spPr>
        <p:txBody>
          <a:bodyPr wrap="none" rtlCol="0">
            <a:spAutoFit/>
          </a:bodyPr>
          <a:lstStyle/>
          <a:p>
            <a:r>
              <a:rPr lang="en-GB" sz="2400" dirty="0">
                <a:solidFill>
                  <a:schemeClr val="accent1"/>
                </a:solidFill>
              </a:rPr>
              <a:t>Blender scene</a:t>
            </a:r>
            <a:endParaRPr lang="en-GB" sz="2400" dirty="0"/>
          </a:p>
        </p:txBody>
      </p:sp>
      <p:sp>
        <p:nvSpPr>
          <p:cNvPr id="11" name="Textfeld 10">
            <a:extLst>
              <a:ext uri="{FF2B5EF4-FFF2-40B4-BE49-F238E27FC236}">
                <a16:creationId xmlns:a16="http://schemas.microsoft.com/office/drawing/2014/main" id="{6BBEB107-A5A9-46C0-93CE-61E2FCE41DCD}"/>
              </a:ext>
            </a:extLst>
          </p:cNvPr>
          <p:cNvSpPr txBox="1"/>
          <p:nvPr/>
        </p:nvSpPr>
        <p:spPr>
          <a:xfrm>
            <a:off x="5383051" y="1888334"/>
            <a:ext cx="2339102" cy="461665"/>
          </a:xfrm>
          <a:prstGeom prst="rect">
            <a:avLst/>
          </a:prstGeom>
          <a:noFill/>
        </p:spPr>
        <p:txBody>
          <a:bodyPr wrap="none" rtlCol="0">
            <a:spAutoFit/>
          </a:bodyPr>
          <a:lstStyle/>
          <a:p>
            <a:r>
              <a:rPr lang="en-GB" sz="2400" dirty="0">
                <a:solidFill>
                  <a:schemeClr val="accent1"/>
                </a:solidFill>
              </a:rPr>
              <a:t>Small </a:t>
            </a:r>
            <a:r>
              <a:rPr lang="en-GB" sz="2400" dirty="0" err="1">
                <a:solidFill>
                  <a:schemeClr val="accent1"/>
                </a:solidFill>
              </a:rPr>
              <a:t>obj</a:t>
            </a:r>
            <a:r>
              <a:rPr lang="en-GB" sz="2400" dirty="0">
                <a:solidFill>
                  <a:schemeClr val="accent1"/>
                </a:solidFill>
              </a:rPr>
              <a:t> data</a:t>
            </a:r>
            <a:endParaRPr lang="en-GB" sz="2400" dirty="0"/>
          </a:p>
        </p:txBody>
      </p:sp>
      <p:sp>
        <p:nvSpPr>
          <p:cNvPr id="12" name="Textfeld 11">
            <a:extLst>
              <a:ext uri="{FF2B5EF4-FFF2-40B4-BE49-F238E27FC236}">
                <a16:creationId xmlns:a16="http://schemas.microsoft.com/office/drawing/2014/main" id="{F7AE0478-4912-429B-87A6-417BA97C4CAB}"/>
              </a:ext>
            </a:extLst>
          </p:cNvPr>
          <p:cNvSpPr txBox="1"/>
          <p:nvPr/>
        </p:nvSpPr>
        <p:spPr>
          <a:xfrm>
            <a:off x="8595152" y="1888333"/>
            <a:ext cx="2417650" cy="461665"/>
          </a:xfrm>
          <a:prstGeom prst="rect">
            <a:avLst/>
          </a:prstGeom>
          <a:noFill/>
        </p:spPr>
        <p:txBody>
          <a:bodyPr wrap="none" rtlCol="0">
            <a:spAutoFit/>
          </a:bodyPr>
          <a:lstStyle/>
          <a:p>
            <a:r>
              <a:rPr lang="en-GB" sz="2400" dirty="0">
                <a:solidFill>
                  <a:schemeClr val="accent1"/>
                </a:solidFill>
              </a:rPr>
              <a:t>Large </a:t>
            </a:r>
            <a:r>
              <a:rPr lang="en-GB" sz="2400" dirty="0" err="1">
                <a:solidFill>
                  <a:schemeClr val="accent1"/>
                </a:solidFill>
              </a:rPr>
              <a:t>obj</a:t>
            </a:r>
            <a:r>
              <a:rPr lang="en-GB" sz="2400" dirty="0">
                <a:solidFill>
                  <a:schemeClr val="accent1"/>
                </a:solidFill>
              </a:rPr>
              <a:t> data</a:t>
            </a:r>
            <a:endParaRPr lang="en-GB" sz="2400" dirty="0"/>
          </a:p>
        </p:txBody>
      </p:sp>
      <p:pic>
        <p:nvPicPr>
          <p:cNvPr id="13" name="Grafik 12">
            <a:extLst>
              <a:ext uri="{FF2B5EF4-FFF2-40B4-BE49-F238E27FC236}">
                <a16:creationId xmlns:a16="http://schemas.microsoft.com/office/drawing/2014/main" id="{DF7526F7-B6A6-4BC1-B17C-2780E1E41038}"/>
              </a:ext>
            </a:extLst>
          </p:cNvPr>
          <p:cNvPicPr>
            <a:picLocks noChangeAspect="1"/>
          </p:cNvPicPr>
          <p:nvPr/>
        </p:nvPicPr>
        <p:blipFill>
          <a:blip r:embed="rId8"/>
          <a:stretch>
            <a:fillRect/>
          </a:stretch>
        </p:blipFill>
        <p:spPr>
          <a:xfrm>
            <a:off x="-1" y="6710042"/>
            <a:ext cx="12192000" cy="147958"/>
          </a:xfrm>
          <a:prstGeom prst="rect">
            <a:avLst/>
          </a:prstGeom>
        </p:spPr>
      </p:pic>
    </p:spTree>
    <p:extLst>
      <p:ext uri="{BB962C8B-B14F-4D97-AF65-F5344CB8AC3E}">
        <p14:creationId xmlns:p14="http://schemas.microsoft.com/office/powerpoint/2010/main" val="130119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Real-World Dataset: Test Set </a:t>
            </a:r>
            <a:r>
              <a:rPr lang="en-US" dirty="0"/>
              <a:t>(Unlabeled)</a:t>
            </a:r>
            <a:endParaRPr lang="en-GB" dirty="0"/>
          </a:p>
        </p:txBody>
      </p:sp>
      <p:sp>
        <p:nvSpPr>
          <p:cNvPr id="4" name="Foliennummernplatzhalter 3">
            <a:extLst>
              <a:ext uri="{FF2B5EF4-FFF2-40B4-BE49-F238E27FC236}">
                <a16:creationId xmlns:a16="http://schemas.microsoft.com/office/drawing/2014/main" id="{47235038-8ACC-4DDB-8E7F-56B3EE68B494}"/>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5" name="Grafik 4">
            <a:extLst>
              <a:ext uri="{FF2B5EF4-FFF2-40B4-BE49-F238E27FC236}">
                <a16:creationId xmlns:a16="http://schemas.microsoft.com/office/drawing/2014/main" id="{FD03DFF6-8489-41F9-8129-2A540BE8A1EF}"/>
              </a:ext>
            </a:extLst>
          </p:cNvPr>
          <p:cNvPicPr>
            <a:picLocks noChangeAspect="1"/>
          </p:cNvPicPr>
          <p:nvPr/>
        </p:nvPicPr>
        <p:blipFill>
          <a:blip r:embed="rId3"/>
          <a:stretch>
            <a:fillRect/>
          </a:stretch>
        </p:blipFill>
        <p:spPr>
          <a:xfrm>
            <a:off x="958515" y="3032101"/>
            <a:ext cx="4572000" cy="3429000"/>
          </a:xfrm>
          <a:prstGeom prst="rect">
            <a:avLst/>
          </a:prstGeom>
        </p:spPr>
      </p:pic>
      <p:sp>
        <p:nvSpPr>
          <p:cNvPr id="8" name="Textfeld 7">
            <a:extLst>
              <a:ext uri="{FF2B5EF4-FFF2-40B4-BE49-F238E27FC236}">
                <a16:creationId xmlns:a16="http://schemas.microsoft.com/office/drawing/2014/main" id="{9C6A4F65-F911-41EB-865B-F4E468B3EA1A}"/>
              </a:ext>
            </a:extLst>
          </p:cNvPr>
          <p:cNvSpPr txBox="1"/>
          <p:nvPr/>
        </p:nvSpPr>
        <p:spPr>
          <a:xfrm>
            <a:off x="862011" y="2018398"/>
            <a:ext cx="4668504" cy="830997"/>
          </a:xfrm>
          <a:prstGeom prst="rect">
            <a:avLst/>
          </a:prstGeom>
          <a:noFill/>
        </p:spPr>
        <p:txBody>
          <a:bodyPr wrap="square" rtlCol="0">
            <a:spAutoFit/>
          </a:bodyPr>
          <a:lstStyle/>
          <a:p>
            <a:r>
              <a:rPr lang="en-GB" sz="2400" dirty="0">
                <a:solidFill>
                  <a:schemeClr val="accent1"/>
                </a:solidFill>
              </a:rPr>
              <a:t>Carpet dataset</a:t>
            </a:r>
          </a:p>
          <a:p>
            <a:r>
              <a:rPr lang="en-GB" sz="2400" dirty="0"/>
              <a:t>Fast camera motion</a:t>
            </a:r>
          </a:p>
        </p:txBody>
      </p:sp>
      <p:pic>
        <p:nvPicPr>
          <p:cNvPr id="6" name="Grafik 5">
            <a:extLst>
              <a:ext uri="{FF2B5EF4-FFF2-40B4-BE49-F238E27FC236}">
                <a16:creationId xmlns:a16="http://schemas.microsoft.com/office/drawing/2014/main" id="{068584A2-4367-42E4-AF11-FD2BC04A1DFC}"/>
              </a:ext>
            </a:extLst>
          </p:cNvPr>
          <p:cNvPicPr>
            <a:picLocks noChangeAspect="1"/>
          </p:cNvPicPr>
          <p:nvPr/>
        </p:nvPicPr>
        <p:blipFill>
          <a:blip r:embed="rId4"/>
          <a:stretch>
            <a:fillRect/>
          </a:stretch>
        </p:blipFill>
        <p:spPr>
          <a:xfrm>
            <a:off x="6095999" y="3032100"/>
            <a:ext cx="5529944" cy="3461131"/>
          </a:xfrm>
          <a:prstGeom prst="rect">
            <a:avLst/>
          </a:prstGeom>
        </p:spPr>
      </p:pic>
    </p:spTree>
    <p:extLst>
      <p:ext uri="{BB962C8B-B14F-4D97-AF65-F5344CB8AC3E}">
        <p14:creationId xmlns:p14="http://schemas.microsoft.com/office/powerpoint/2010/main" val="2821093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Training</a:t>
            </a:r>
          </a:p>
        </p:txBody>
      </p:sp>
      <p:sp>
        <p:nvSpPr>
          <p:cNvPr id="3" name="Inhaltsplatzhalter 2">
            <a:extLst>
              <a:ext uri="{FF2B5EF4-FFF2-40B4-BE49-F238E27FC236}">
                <a16:creationId xmlns:a16="http://schemas.microsoft.com/office/drawing/2014/main" id="{3622EEDD-0B77-4F18-A59E-6F73D8E60520}"/>
              </a:ext>
            </a:extLst>
          </p:cNvPr>
          <p:cNvSpPr>
            <a:spLocks noGrp="1"/>
          </p:cNvSpPr>
          <p:nvPr>
            <p:ph idx="1"/>
          </p:nvPr>
        </p:nvSpPr>
        <p:spPr/>
        <p:txBody>
          <a:bodyPr/>
          <a:lstStyle/>
          <a:p>
            <a:r>
              <a:rPr lang="en-US" dirty="0"/>
              <a:t>Using synthetic training set</a:t>
            </a:r>
          </a:p>
          <a:p>
            <a:r>
              <a:rPr lang="en-US" dirty="0"/>
              <a:t>Train loss: MSE</a:t>
            </a:r>
          </a:p>
          <a:p>
            <a:r>
              <a:rPr lang="en-US" dirty="0"/>
              <a:t>Masked loss to exclude wall</a:t>
            </a:r>
          </a:p>
          <a:p>
            <a:r>
              <a:rPr lang="en-US" dirty="0"/>
              <a:t>Input: One focus stack of 4 frames with increasing focus distances</a:t>
            </a:r>
          </a:p>
          <a:p>
            <a:r>
              <a:rPr lang="en-US" dirty="0"/>
              <a:t>256 x 256 random crops</a:t>
            </a:r>
          </a:p>
          <a:p>
            <a:pPr marL="0" indent="0">
              <a:buNone/>
            </a:pPr>
            <a:endParaRPr lang="en-GB" dirty="0"/>
          </a:p>
        </p:txBody>
      </p:sp>
      <p:sp>
        <p:nvSpPr>
          <p:cNvPr id="4" name="Foliennummernplatzhalter 3">
            <a:extLst>
              <a:ext uri="{FF2B5EF4-FFF2-40B4-BE49-F238E27FC236}">
                <a16:creationId xmlns:a16="http://schemas.microsoft.com/office/drawing/2014/main" id="{47235038-8ACC-4DDB-8E7F-56B3EE68B494}"/>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340208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6ACE6-0160-4923-AAF8-C0E1707F0AC2}"/>
              </a:ext>
            </a:extLst>
          </p:cNvPr>
          <p:cNvSpPr>
            <a:spLocks noGrp="1"/>
          </p:cNvSpPr>
          <p:nvPr>
            <p:ph type="title"/>
          </p:nvPr>
        </p:nvSpPr>
        <p:spPr/>
        <p:txBody>
          <a:bodyPr/>
          <a:lstStyle/>
          <a:p>
            <a:r>
              <a:rPr lang="en-US" dirty="0"/>
              <a:t>Synthetic Blender Test Set Metrics</a:t>
            </a:r>
            <a:endParaRPr lang="en-GB" dirty="0"/>
          </a:p>
        </p:txBody>
      </p:sp>
      <p:graphicFrame>
        <p:nvGraphicFramePr>
          <p:cNvPr id="5" name="Inhaltsplatzhalter 4">
            <a:extLst>
              <a:ext uri="{FF2B5EF4-FFF2-40B4-BE49-F238E27FC236}">
                <a16:creationId xmlns:a16="http://schemas.microsoft.com/office/drawing/2014/main" id="{F47BB84B-FE97-465E-BA85-393804FC05EB}"/>
              </a:ext>
            </a:extLst>
          </p:cNvPr>
          <p:cNvGraphicFramePr>
            <a:graphicFrameLocks noGrp="1"/>
          </p:cNvGraphicFramePr>
          <p:nvPr>
            <p:ph idx="1"/>
            <p:extLst>
              <p:ext uri="{D42A27DB-BD31-4B8C-83A1-F6EECF244321}">
                <p14:modId xmlns:p14="http://schemas.microsoft.com/office/powerpoint/2010/main" val="1262500529"/>
              </p:ext>
            </p:extLst>
          </p:nvPr>
        </p:nvGraphicFramePr>
        <p:xfrm>
          <a:off x="819149" y="2022958"/>
          <a:ext cx="10553700" cy="3794745"/>
        </p:xfrm>
        <a:graphic>
          <a:graphicData uri="http://schemas.openxmlformats.org/drawingml/2006/table">
            <a:tbl>
              <a:tblPr firstRow="1" bandRow="1">
                <a:tableStyleId>{69012ECD-51FC-41F1-AA8D-1B2483CD663E}</a:tableStyleId>
              </a:tblPr>
              <a:tblGrid>
                <a:gridCol w="5091320">
                  <a:extLst>
                    <a:ext uri="{9D8B030D-6E8A-4147-A177-3AD203B41FA5}">
                      <a16:colId xmlns:a16="http://schemas.microsoft.com/office/drawing/2014/main" val="2626341625"/>
                    </a:ext>
                  </a:extLst>
                </a:gridCol>
                <a:gridCol w="1895060">
                  <a:extLst>
                    <a:ext uri="{9D8B030D-6E8A-4147-A177-3AD203B41FA5}">
                      <a16:colId xmlns:a16="http://schemas.microsoft.com/office/drawing/2014/main" val="4117448843"/>
                    </a:ext>
                  </a:extLst>
                </a:gridCol>
                <a:gridCol w="1630018">
                  <a:extLst>
                    <a:ext uri="{9D8B030D-6E8A-4147-A177-3AD203B41FA5}">
                      <a16:colId xmlns:a16="http://schemas.microsoft.com/office/drawing/2014/main" val="3801953974"/>
                    </a:ext>
                  </a:extLst>
                </a:gridCol>
                <a:gridCol w="1937302">
                  <a:extLst>
                    <a:ext uri="{9D8B030D-6E8A-4147-A177-3AD203B41FA5}">
                      <a16:colId xmlns:a16="http://schemas.microsoft.com/office/drawing/2014/main" val="652741528"/>
                    </a:ext>
                  </a:extLst>
                </a:gridCol>
              </a:tblGrid>
              <a:tr h="758949">
                <a:tc>
                  <a:txBody>
                    <a:bodyPr/>
                    <a:lstStyle/>
                    <a:p>
                      <a:r>
                        <a:rPr lang="en-US" sz="2400" dirty="0"/>
                        <a:t>Model</a:t>
                      </a:r>
                      <a:endParaRPr lang="en-GB" sz="2400" dirty="0"/>
                    </a:p>
                  </a:txBody>
                  <a:tcPr anchor="ctr"/>
                </a:tc>
                <a:tc>
                  <a:txBody>
                    <a:bodyPr/>
                    <a:lstStyle/>
                    <a:p>
                      <a:pPr algn="ctr"/>
                      <a:r>
                        <a:rPr lang="en-US" sz="2400"/>
                        <a:t>MSE</a:t>
                      </a:r>
                      <a:endParaRPr lang="en-GB" sz="2400" dirty="0"/>
                    </a:p>
                  </a:txBody>
                  <a:tcPr anchor="ctr"/>
                </a:tc>
                <a:tc>
                  <a:txBody>
                    <a:bodyPr/>
                    <a:lstStyle/>
                    <a:p>
                      <a:pPr algn="ctr"/>
                      <a:r>
                        <a:rPr lang="en-US" sz="2400" dirty="0"/>
                        <a:t>RMS</a:t>
                      </a:r>
                      <a:endParaRPr lang="en-GB" sz="2400" dirty="0"/>
                    </a:p>
                  </a:txBody>
                  <a:tcPr anchor="ctr"/>
                </a:tc>
                <a:tc>
                  <a:txBody>
                    <a:bodyPr/>
                    <a:lstStyle/>
                    <a:p>
                      <a:pPr algn="ctr"/>
                      <a:r>
                        <a:rPr lang="en-US" sz="2400" dirty="0"/>
                        <a:t>Accuracy</a:t>
                      </a:r>
                      <a:endParaRPr lang="en-GB" sz="2400" dirty="0"/>
                    </a:p>
                  </a:txBody>
                  <a:tcPr anchor="ctr"/>
                </a:tc>
                <a:extLst>
                  <a:ext uri="{0D108BD9-81ED-4DB2-BD59-A6C34878D82A}">
                    <a16:rowId xmlns:a16="http://schemas.microsoft.com/office/drawing/2014/main" val="450264199"/>
                  </a:ext>
                </a:extLst>
              </a:tr>
              <a:tr h="758949">
                <a:tc>
                  <a:txBody>
                    <a:bodyPr/>
                    <a:lstStyle/>
                    <a:p>
                      <a:r>
                        <a:rPr lang="en-US" sz="2400" dirty="0"/>
                        <a:t>DDFF Small Obj</a:t>
                      </a:r>
                      <a:endParaRPr lang="en-GB" sz="2400" dirty="0"/>
                    </a:p>
                  </a:txBody>
                  <a:tcPr anchor="ctr"/>
                </a:tc>
                <a:tc>
                  <a:txBody>
                    <a:bodyPr/>
                    <a:lstStyle/>
                    <a:p>
                      <a:pPr algn="ctr"/>
                      <a:r>
                        <a:rPr lang="en-GB" sz="2400" kern="1200">
                          <a:effectLst/>
                        </a:rPr>
                        <a:t>1.8 × 10</a:t>
                      </a:r>
                      <a:r>
                        <a:rPr lang="en-GB" sz="2400" kern="1200" baseline="30000">
                          <a:effectLst/>
                        </a:rPr>
                        <a:t>-3</a:t>
                      </a:r>
                      <a:endParaRPr lang="en-GB" sz="2400" i="0" baseline="30000" dirty="0"/>
                    </a:p>
                  </a:txBody>
                  <a:tcPr anchor="ctr"/>
                </a:tc>
                <a:tc>
                  <a:txBody>
                    <a:bodyPr/>
                    <a:lstStyle/>
                    <a:p>
                      <a:pPr algn="ctr"/>
                      <a:r>
                        <a:rPr lang="en-GB" sz="2400"/>
                        <a:t>0.041</a:t>
                      </a:r>
                      <a:endParaRPr lang="en-GB" sz="2400" dirty="0"/>
                    </a:p>
                  </a:txBody>
                  <a:tcPr anchor="ctr"/>
                </a:tc>
                <a:tc>
                  <a:txBody>
                    <a:bodyPr/>
                    <a:lstStyle/>
                    <a:p>
                      <a:pPr algn="ctr"/>
                      <a:r>
                        <a:rPr lang="en-GB" sz="2400" dirty="0"/>
                        <a:t>86.78</a:t>
                      </a:r>
                    </a:p>
                  </a:txBody>
                  <a:tcPr anchor="ctr"/>
                </a:tc>
                <a:extLst>
                  <a:ext uri="{0D108BD9-81ED-4DB2-BD59-A6C34878D82A}">
                    <a16:rowId xmlns:a16="http://schemas.microsoft.com/office/drawing/2014/main" val="4132456891"/>
                  </a:ext>
                </a:extLst>
              </a:tr>
              <a:tr h="758949">
                <a:tc>
                  <a:txBody>
                    <a:bodyPr/>
                    <a:lstStyle/>
                    <a:p>
                      <a:r>
                        <a:rPr lang="en-US" sz="2400" b="1" dirty="0"/>
                        <a:t>LSTM-DDFF Small Obj</a:t>
                      </a:r>
                      <a:endParaRPr lang="en-GB" sz="2400" b="1"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2400" b="1" kern="1200" dirty="0">
                          <a:effectLst/>
                        </a:rPr>
                        <a:t>1.1 × 10</a:t>
                      </a:r>
                      <a:r>
                        <a:rPr lang="en-GB" sz="2400" b="1" kern="1200" baseline="30000" dirty="0">
                          <a:effectLst/>
                        </a:rPr>
                        <a:t>-3</a:t>
                      </a:r>
                      <a:endParaRPr lang="en-GB" sz="2400" b="1" i="0" baseline="30000" dirty="0"/>
                    </a:p>
                  </a:txBody>
                  <a:tcPr anchor="ctr"/>
                </a:tc>
                <a:tc>
                  <a:txBody>
                    <a:bodyPr/>
                    <a:lstStyle/>
                    <a:p>
                      <a:pPr algn="ctr"/>
                      <a:r>
                        <a:rPr lang="en-GB" sz="2400" b="1" dirty="0"/>
                        <a:t>0.033</a:t>
                      </a:r>
                    </a:p>
                  </a:txBody>
                  <a:tcPr anchor="ctr"/>
                </a:tc>
                <a:tc>
                  <a:txBody>
                    <a:bodyPr/>
                    <a:lstStyle/>
                    <a:p>
                      <a:pPr algn="ctr"/>
                      <a:r>
                        <a:rPr lang="en-GB" sz="2400" b="1" kern="1200" dirty="0">
                          <a:effectLst/>
                        </a:rPr>
                        <a:t>94.98</a:t>
                      </a:r>
                      <a:r>
                        <a:rPr lang="en-GB" sz="2400" b="1" dirty="0"/>
                        <a:t> </a:t>
                      </a:r>
                    </a:p>
                  </a:txBody>
                  <a:tcPr anchor="ctr"/>
                </a:tc>
                <a:extLst>
                  <a:ext uri="{0D108BD9-81ED-4DB2-BD59-A6C34878D82A}">
                    <a16:rowId xmlns:a16="http://schemas.microsoft.com/office/drawing/2014/main" val="190515046"/>
                  </a:ext>
                </a:extLst>
              </a:tr>
              <a:tr h="758949">
                <a:tc>
                  <a:txBody>
                    <a:bodyPr/>
                    <a:lstStyle/>
                    <a:p>
                      <a:r>
                        <a:rPr lang="en-US" sz="2400" dirty="0"/>
                        <a:t>Recurrent AE Small Obj</a:t>
                      </a:r>
                      <a:endParaRPr lang="en-GB" sz="2400" dirty="0"/>
                    </a:p>
                  </a:txBody>
                  <a:tcPr anchor="ctr"/>
                </a:tc>
                <a:tc>
                  <a:txBody>
                    <a:bodyPr/>
                    <a:lstStyle/>
                    <a:p>
                      <a:pPr algn="ctr"/>
                      <a:r>
                        <a:rPr lang="en-GB" sz="2400" kern="1200" dirty="0">
                          <a:effectLst/>
                        </a:rPr>
                        <a:t>3.4 × 10</a:t>
                      </a:r>
                      <a:r>
                        <a:rPr lang="en-GB" sz="2400" kern="1200" baseline="30000" dirty="0">
                          <a:effectLst/>
                        </a:rPr>
                        <a:t>-3</a:t>
                      </a:r>
                      <a:r>
                        <a:rPr lang="en-GB" sz="2400" dirty="0"/>
                        <a:t> </a:t>
                      </a:r>
                    </a:p>
                  </a:txBody>
                  <a:tcPr anchor="ctr"/>
                </a:tc>
                <a:tc>
                  <a:txBody>
                    <a:bodyPr/>
                    <a:lstStyle/>
                    <a:p>
                      <a:pPr algn="ctr"/>
                      <a:r>
                        <a:rPr lang="en-GB" sz="2400" dirty="0"/>
                        <a:t>0.058</a:t>
                      </a:r>
                    </a:p>
                  </a:txBody>
                  <a:tcPr anchor="ctr"/>
                </a:tc>
                <a:tc>
                  <a:txBody>
                    <a:bodyPr/>
                    <a:lstStyle/>
                    <a:p>
                      <a:pPr algn="ctr"/>
                      <a:r>
                        <a:rPr lang="en-GB" sz="2400" kern="1200" dirty="0">
                          <a:effectLst/>
                        </a:rPr>
                        <a:t>69.02</a:t>
                      </a:r>
                      <a:r>
                        <a:rPr lang="en-GB" sz="2400" dirty="0"/>
                        <a:t> </a:t>
                      </a:r>
                    </a:p>
                  </a:txBody>
                  <a:tcPr anchor="ctr"/>
                </a:tc>
                <a:extLst>
                  <a:ext uri="{0D108BD9-81ED-4DB2-BD59-A6C34878D82A}">
                    <a16:rowId xmlns:a16="http://schemas.microsoft.com/office/drawing/2014/main" val="1002434846"/>
                  </a:ext>
                </a:extLst>
              </a:tr>
              <a:tr h="758949">
                <a:tc>
                  <a:txBody>
                    <a:bodyPr/>
                    <a:lstStyle/>
                    <a:p>
                      <a:r>
                        <a:rPr lang="en-US" sz="2400" dirty="0"/>
                        <a:t>Recurrent AE Small &amp; Large Obj</a:t>
                      </a:r>
                      <a:endParaRPr lang="en-GB" sz="2400" dirty="0"/>
                    </a:p>
                  </a:txBody>
                  <a:tcPr anchor="ctr"/>
                </a:tc>
                <a:tc>
                  <a:txBody>
                    <a:bodyPr/>
                    <a:lstStyle/>
                    <a:p>
                      <a:pPr algn="ctr"/>
                      <a:r>
                        <a:rPr lang="en-GB" sz="2400" kern="1200" dirty="0">
                          <a:effectLst/>
                        </a:rPr>
                        <a:t>3.2 × 10</a:t>
                      </a:r>
                      <a:r>
                        <a:rPr lang="en-GB" sz="2400" kern="1200" baseline="30000" dirty="0">
                          <a:effectLst/>
                        </a:rPr>
                        <a:t>-3</a:t>
                      </a:r>
                      <a:endParaRPr lang="en-GB" sz="2400" dirty="0"/>
                    </a:p>
                  </a:txBody>
                  <a:tcPr anchor="ctr"/>
                </a:tc>
                <a:tc>
                  <a:txBody>
                    <a:bodyPr/>
                    <a:lstStyle/>
                    <a:p>
                      <a:pPr algn="ctr"/>
                      <a:r>
                        <a:rPr lang="en-GB" sz="2400" dirty="0"/>
                        <a:t>0.056</a:t>
                      </a:r>
                    </a:p>
                  </a:txBody>
                  <a:tcPr anchor="ctr"/>
                </a:tc>
                <a:tc>
                  <a:txBody>
                    <a:bodyPr/>
                    <a:lstStyle/>
                    <a:p>
                      <a:pPr algn="ctr"/>
                      <a:r>
                        <a:rPr lang="en-GB" sz="2400" kern="1200" dirty="0">
                          <a:effectLst/>
                        </a:rPr>
                        <a:t>70.77</a:t>
                      </a:r>
                      <a:r>
                        <a:rPr lang="en-GB" sz="2400" dirty="0"/>
                        <a:t> </a:t>
                      </a:r>
                    </a:p>
                  </a:txBody>
                  <a:tcPr anchor="ctr"/>
                </a:tc>
                <a:extLst>
                  <a:ext uri="{0D108BD9-81ED-4DB2-BD59-A6C34878D82A}">
                    <a16:rowId xmlns:a16="http://schemas.microsoft.com/office/drawing/2014/main" val="1779732666"/>
                  </a:ext>
                </a:extLst>
              </a:tr>
            </a:tbl>
          </a:graphicData>
        </a:graphic>
      </p:graphicFrame>
      <p:sp>
        <p:nvSpPr>
          <p:cNvPr id="4" name="Foliennummernplatzhalter 3">
            <a:extLst>
              <a:ext uri="{FF2B5EF4-FFF2-40B4-BE49-F238E27FC236}">
                <a16:creationId xmlns:a16="http://schemas.microsoft.com/office/drawing/2014/main" id="{90F46337-8DBB-4374-8FE4-5D13124DD425}"/>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899142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Results Static (</a:t>
            </a:r>
            <a:r>
              <a:rPr lang="en-GB" dirty="0" err="1"/>
              <a:t>Suwajanakorn</a:t>
            </a:r>
            <a:r>
              <a:rPr lang="en-GB" dirty="0"/>
              <a:t>)</a:t>
            </a:r>
          </a:p>
        </p:txBody>
      </p:sp>
      <p:sp>
        <p:nvSpPr>
          <p:cNvPr id="4" name="Foliennummernplatzhalter 3">
            <a:extLst>
              <a:ext uri="{FF2B5EF4-FFF2-40B4-BE49-F238E27FC236}">
                <a16:creationId xmlns:a16="http://schemas.microsoft.com/office/drawing/2014/main" id="{F53A6D62-8B6D-4D6C-9932-12DBF814C60F}"/>
              </a:ext>
            </a:extLst>
          </p:cNvPr>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5" name="Grafik 4">
            <a:extLst>
              <a:ext uri="{FF2B5EF4-FFF2-40B4-BE49-F238E27FC236}">
                <a16:creationId xmlns:a16="http://schemas.microsoft.com/office/drawing/2014/main" id="{276DB8B3-77CD-4B77-A95D-A0766A6D8FF1}"/>
              </a:ext>
            </a:extLst>
          </p:cNvPr>
          <p:cNvPicPr>
            <a:picLocks noChangeAspect="1"/>
          </p:cNvPicPr>
          <p:nvPr/>
        </p:nvPicPr>
        <p:blipFill>
          <a:blip r:embed="rId3"/>
          <a:stretch>
            <a:fillRect/>
          </a:stretch>
        </p:blipFill>
        <p:spPr>
          <a:xfrm>
            <a:off x="200063" y="2796193"/>
            <a:ext cx="2287445" cy="1286688"/>
          </a:xfrm>
          <a:prstGeom prst="rect">
            <a:avLst/>
          </a:prstGeom>
        </p:spPr>
      </p:pic>
      <p:pic>
        <p:nvPicPr>
          <p:cNvPr id="6" name="Grafik 5">
            <a:extLst>
              <a:ext uri="{FF2B5EF4-FFF2-40B4-BE49-F238E27FC236}">
                <a16:creationId xmlns:a16="http://schemas.microsoft.com/office/drawing/2014/main" id="{98EDD1AB-1D8F-4266-A704-55DF458503F2}"/>
              </a:ext>
            </a:extLst>
          </p:cNvPr>
          <p:cNvPicPr>
            <a:picLocks noChangeAspect="1"/>
          </p:cNvPicPr>
          <p:nvPr/>
        </p:nvPicPr>
        <p:blipFill>
          <a:blip r:embed="rId4"/>
          <a:stretch>
            <a:fillRect/>
          </a:stretch>
        </p:blipFill>
        <p:spPr>
          <a:xfrm>
            <a:off x="2584228" y="2796193"/>
            <a:ext cx="2287445" cy="1286688"/>
          </a:xfrm>
          <a:prstGeom prst="rect">
            <a:avLst/>
          </a:prstGeom>
        </p:spPr>
      </p:pic>
      <p:pic>
        <p:nvPicPr>
          <p:cNvPr id="9" name="Grafik 8">
            <a:extLst>
              <a:ext uri="{FF2B5EF4-FFF2-40B4-BE49-F238E27FC236}">
                <a16:creationId xmlns:a16="http://schemas.microsoft.com/office/drawing/2014/main" id="{AD2C5437-C5F3-4A05-9F49-B1DDFF9AAC95}"/>
              </a:ext>
            </a:extLst>
          </p:cNvPr>
          <p:cNvPicPr>
            <a:picLocks noChangeAspect="1"/>
          </p:cNvPicPr>
          <p:nvPr/>
        </p:nvPicPr>
        <p:blipFill>
          <a:blip r:embed="rId5"/>
          <a:stretch>
            <a:fillRect/>
          </a:stretch>
        </p:blipFill>
        <p:spPr>
          <a:xfrm>
            <a:off x="200063" y="4352072"/>
            <a:ext cx="2287444" cy="1285579"/>
          </a:xfrm>
          <a:prstGeom prst="rect">
            <a:avLst/>
          </a:prstGeom>
        </p:spPr>
      </p:pic>
      <p:pic>
        <p:nvPicPr>
          <p:cNvPr id="10" name="Grafik 9">
            <a:extLst>
              <a:ext uri="{FF2B5EF4-FFF2-40B4-BE49-F238E27FC236}">
                <a16:creationId xmlns:a16="http://schemas.microsoft.com/office/drawing/2014/main" id="{8B4B3F68-D9F0-425C-AF5A-E07AA4299724}"/>
              </a:ext>
            </a:extLst>
          </p:cNvPr>
          <p:cNvPicPr>
            <a:picLocks noChangeAspect="1"/>
          </p:cNvPicPr>
          <p:nvPr/>
        </p:nvPicPr>
        <p:blipFill>
          <a:blip r:embed="rId6"/>
          <a:stretch>
            <a:fillRect/>
          </a:stretch>
        </p:blipFill>
        <p:spPr>
          <a:xfrm>
            <a:off x="2584228" y="4343401"/>
            <a:ext cx="2287446" cy="1285580"/>
          </a:xfrm>
          <a:prstGeom prst="rect">
            <a:avLst/>
          </a:prstGeom>
        </p:spPr>
      </p:pic>
      <p:sp>
        <p:nvSpPr>
          <p:cNvPr id="13" name="Textfeld 12">
            <a:extLst>
              <a:ext uri="{FF2B5EF4-FFF2-40B4-BE49-F238E27FC236}">
                <a16:creationId xmlns:a16="http://schemas.microsoft.com/office/drawing/2014/main" id="{3E50BD64-2059-4C08-B2DB-F89BAA8E6A8E}"/>
              </a:ext>
            </a:extLst>
          </p:cNvPr>
          <p:cNvSpPr txBox="1"/>
          <p:nvPr/>
        </p:nvSpPr>
        <p:spPr>
          <a:xfrm>
            <a:off x="2617957" y="1890491"/>
            <a:ext cx="2253716" cy="830997"/>
          </a:xfrm>
          <a:prstGeom prst="rect">
            <a:avLst/>
          </a:prstGeom>
          <a:noFill/>
        </p:spPr>
        <p:txBody>
          <a:bodyPr wrap="square" rtlCol="0">
            <a:spAutoFit/>
          </a:bodyPr>
          <a:lstStyle/>
          <a:p>
            <a:pPr algn="ctr"/>
            <a:r>
              <a:rPr lang="en-GB" sz="2400" dirty="0"/>
              <a:t>DDFF</a:t>
            </a:r>
          </a:p>
          <a:p>
            <a:pPr algn="ctr"/>
            <a:r>
              <a:rPr lang="en-GB" sz="2400" dirty="0"/>
              <a:t>Small </a:t>
            </a:r>
            <a:r>
              <a:rPr lang="en-GB" sz="2400" dirty="0" err="1"/>
              <a:t>Obj</a:t>
            </a:r>
            <a:endParaRPr lang="en-GB" sz="2400" dirty="0"/>
          </a:p>
        </p:txBody>
      </p:sp>
      <p:sp>
        <p:nvSpPr>
          <p:cNvPr id="19" name="Textfeld 18">
            <a:extLst>
              <a:ext uri="{FF2B5EF4-FFF2-40B4-BE49-F238E27FC236}">
                <a16:creationId xmlns:a16="http://schemas.microsoft.com/office/drawing/2014/main" id="{7AA74494-A219-4421-8ED2-71B7A0B7B8C1}"/>
              </a:ext>
            </a:extLst>
          </p:cNvPr>
          <p:cNvSpPr txBox="1"/>
          <p:nvPr/>
        </p:nvSpPr>
        <p:spPr>
          <a:xfrm>
            <a:off x="200063" y="2259826"/>
            <a:ext cx="2287444" cy="461665"/>
          </a:xfrm>
          <a:prstGeom prst="rect">
            <a:avLst/>
          </a:prstGeom>
          <a:noFill/>
        </p:spPr>
        <p:txBody>
          <a:bodyPr wrap="square" rtlCol="0">
            <a:spAutoFit/>
          </a:bodyPr>
          <a:lstStyle/>
          <a:p>
            <a:pPr algn="ctr"/>
            <a:r>
              <a:rPr lang="en-GB" sz="2400" dirty="0"/>
              <a:t>Input</a:t>
            </a:r>
          </a:p>
        </p:txBody>
      </p:sp>
      <p:pic>
        <p:nvPicPr>
          <p:cNvPr id="14" name="Grafik 13">
            <a:extLst>
              <a:ext uri="{FF2B5EF4-FFF2-40B4-BE49-F238E27FC236}">
                <a16:creationId xmlns:a16="http://schemas.microsoft.com/office/drawing/2014/main" id="{E3819CF8-A342-4920-8A14-366E4037D098}"/>
              </a:ext>
            </a:extLst>
          </p:cNvPr>
          <p:cNvPicPr>
            <a:picLocks noChangeAspect="1"/>
          </p:cNvPicPr>
          <p:nvPr/>
        </p:nvPicPr>
        <p:blipFill>
          <a:blip r:embed="rId7"/>
          <a:stretch>
            <a:fillRect/>
          </a:stretch>
        </p:blipFill>
        <p:spPr>
          <a:xfrm>
            <a:off x="-1" y="6710042"/>
            <a:ext cx="12192000" cy="147958"/>
          </a:xfrm>
          <a:prstGeom prst="rect">
            <a:avLst/>
          </a:prstGeom>
        </p:spPr>
      </p:pic>
      <p:pic>
        <p:nvPicPr>
          <p:cNvPr id="26" name="Grafik 25">
            <a:extLst>
              <a:ext uri="{FF2B5EF4-FFF2-40B4-BE49-F238E27FC236}">
                <a16:creationId xmlns:a16="http://schemas.microsoft.com/office/drawing/2014/main" id="{2810B447-D656-4DC3-93E7-D73636CD3D28}"/>
              </a:ext>
            </a:extLst>
          </p:cNvPr>
          <p:cNvPicPr>
            <a:picLocks noChangeAspect="1"/>
          </p:cNvPicPr>
          <p:nvPr/>
        </p:nvPicPr>
        <p:blipFill>
          <a:blip r:embed="rId8"/>
          <a:stretch>
            <a:fillRect/>
          </a:stretch>
        </p:blipFill>
        <p:spPr>
          <a:xfrm>
            <a:off x="4968393" y="2791857"/>
            <a:ext cx="2287445" cy="1286688"/>
          </a:xfrm>
          <a:prstGeom prst="rect">
            <a:avLst/>
          </a:prstGeom>
        </p:spPr>
      </p:pic>
      <p:pic>
        <p:nvPicPr>
          <p:cNvPr id="27" name="Grafik 26">
            <a:extLst>
              <a:ext uri="{FF2B5EF4-FFF2-40B4-BE49-F238E27FC236}">
                <a16:creationId xmlns:a16="http://schemas.microsoft.com/office/drawing/2014/main" id="{E402C1C4-D5C1-4240-B195-1B9C444F490A}"/>
              </a:ext>
            </a:extLst>
          </p:cNvPr>
          <p:cNvPicPr>
            <a:picLocks noChangeAspect="1"/>
          </p:cNvPicPr>
          <p:nvPr/>
        </p:nvPicPr>
        <p:blipFill>
          <a:blip r:embed="rId9"/>
          <a:stretch>
            <a:fillRect/>
          </a:stretch>
        </p:blipFill>
        <p:spPr>
          <a:xfrm>
            <a:off x="4968394" y="4340523"/>
            <a:ext cx="2287445" cy="1285580"/>
          </a:xfrm>
          <a:prstGeom prst="rect">
            <a:avLst/>
          </a:prstGeom>
        </p:spPr>
      </p:pic>
      <p:pic>
        <p:nvPicPr>
          <p:cNvPr id="28" name="Grafik 27">
            <a:extLst>
              <a:ext uri="{FF2B5EF4-FFF2-40B4-BE49-F238E27FC236}">
                <a16:creationId xmlns:a16="http://schemas.microsoft.com/office/drawing/2014/main" id="{45B18B26-ACAF-4ADC-AD72-BA7C3EE38422}"/>
              </a:ext>
            </a:extLst>
          </p:cNvPr>
          <p:cNvPicPr>
            <a:picLocks noChangeAspect="1"/>
          </p:cNvPicPr>
          <p:nvPr/>
        </p:nvPicPr>
        <p:blipFill>
          <a:blip r:embed="rId10"/>
          <a:stretch>
            <a:fillRect/>
          </a:stretch>
        </p:blipFill>
        <p:spPr>
          <a:xfrm>
            <a:off x="7352558" y="2795893"/>
            <a:ext cx="2287443" cy="1286686"/>
          </a:xfrm>
          <a:prstGeom prst="rect">
            <a:avLst/>
          </a:prstGeom>
        </p:spPr>
      </p:pic>
      <p:pic>
        <p:nvPicPr>
          <p:cNvPr id="29" name="Grafik 28">
            <a:extLst>
              <a:ext uri="{FF2B5EF4-FFF2-40B4-BE49-F238E27FC236}">
                <a16:creationId xmlns:a16="http://schemas.microsoft.com/office/drawing/2014/main" id="{3D8AAAF1-30E0-4E51-98ED-DF4B47DA5E07}"/>
              </a:ext>
            </a:extLst>
          </p:cNvPr>
          <p:cNvPicPr>
            <a:picLocks noChangeAspect="1"/>
          </p:cNvPicPr>
          <p:nvPr/>
        </p:nvPicPr>
        <p:blipFill>
          <a:blip r:embed="rId11"/>
          <a:stretch>
            <a:fillRect/>
          </a:stretch>
        </p:blipFill>
        <p:spPr>
          <a:xfrm>
            <a:off x="7352561" y="4347434"/>
            <a:ext cx="2287442" cy="1285577"/>
          </a:xfrm>
          <a:prstGeom prst="rect">
            <a:avLst/>
          </a:prstGeom>
        </p:spPr>
      </p:pic>
      <p:sp>
        <p:nvSpPr>
          <p:cNvPr id="30" name="Textfeld 29">
            <a:extLst>
              <a:ext uri="{FF2B5EF4-FFF2-40B4-BE49-F238E27FC236}">
                <a16:creationId xmlns:a16="http://schemas.microsoft.com/office/drawing/2014/main" id="{58275DB5-C7ED-4BF9-B7EA-14D988F7EB89}"/>
              </a:ext>
            </a:extLst>
          </p:cNvPr>
          <p:cNvSpPr txBox="1"/>
          <p:nvPr/>
        </p:nvSpPr>
        <p:spPr>
          <a:xfrm>
            <a:off x="4871673" y="1890493"/>
            <a:ext cx="2384165" cy="830997"/>
          </a:xfrm>
          <a:prstGeom prst="rect">
            <a:avLst/>
          </a:prstGeom>
          <a:noFill/>
        </p:spPr>
        <p:txBody>
          <a:bodyPr wrap="square" rtlCol="0">
            <a:spAutoFit/>
          </a:bodyPr>
          <a:lstStyle/>
          <a:p>
            <a:pPr algn="ctr"/>
            <a:r>
              <a:rPr lang="en-GB" sz="2400" dirty="0"/>
              <a:t>LSTM-DDFF</a:t>
            </a:r>
          </a:p>
          <a:p>
            <a:pPr algn="ctr"/>
            <a:r>
              <a:rPr lang="en-GB" sz="2400" dirty="0"/>
              <a:t>Small </a:t>
            </a:r>
            <a:r>
              <a:rPr lang="en-GB" sz="2400" dirty="0" err="1"/>
              <a:t>Obj</a:t>
            </a:r>
            <a:endParaRPr lang="en-GB" sz="2400" dirty="0"/>
          </a:p>
        </p:txBody>
      </p:sp>
      <p:sp>
        <p:nvSpPr>
          <p:cNvPr id="32" name="Textfeld 31">
            <a:extLst>
              <a:ext uri="{FF2B5EF4-FFF2-40B4-BE49-F238E27FC236}">
                <a16:creationId xmlns:a16="http://schemas.microsoft.com/office/drawing/2014/main" id="{A5ED2D6B-CBEC-4D02-B0E1-B92B0979A408}"/>
              </a:ext>
            </a:extLst>
          </p:cNvPr>
          <p:cNvSpPr txBox="1"/>
          <p:nvPr/>
        </p:nvSpPr>
        <p:spPr>
          <a:xfrm>
            <a:off x="7352558" y="1890492"/>
            <a:ext cx="2287443" cy="830997"/>
          </a:xfrm>
          <a:prstGeom prst="rect">
            <a:avLst/>
          </a:prstGeom>
          <a:noFill/>
        </p:spPr>
        <p:txBody>
          <a:bodyPr wrap="square" rtlCol="0">
            <a:spAutoFit/>
          </a:bodyPr>
          <a:lstStyle/>
          <a:p>
            <a:pPr algn="ctr"/>
            <a:r>
              <a:rPr lang="en-GB" sz="2400" dirty="0"/>
              <a:t>Recurrent AE</a:t>
            </a:r>
          </a:p>
          <a:p>
            <a:pPr algn="ctr"/>
            <a:r>
              <a:rPr lang="en-GB" sz="2400" dirty="0"/>
              <a:t>Small </a:t>
            </a:r>
            <a:r>
              <a:rPr lang="en-GB" sz="2400" dirty="0" err="1"/>
              <a:t>Obj</a:t>
            </a:r>
            <a:endParaRPr lang="en-GB" sz="2400" dirty="0"/>
          </a:p>
        </p:txBody>
      </p:sp>
      <p:pic>
        <p:nvPicPr>
          <p:cNvPr id="18" name="Grafik 17">
            <a:extLst>
              <a:ext uri="{FF2B5EF4-FFF2-40B4-BE49-F238E27FC236}">
                <a16:creationId xmlns:a16="http://schemas.microsoft.com/office/drawing/2014/main" id="{84683D62-DBAD-4011-B694-5412FBF072FD}"/>
              </a:ext>
            </a:extLst>
          </p:cNvPr>
          <p:cNvPicPr>
            <a:picLocks noChangeAspect="1"/>
          </p:cNvPicPr>
          <p:nvPr/>
        </p:nvPicPr>
        <p:blipFill>
          <a:blip r:embed="rId12"/>
          <a:stretch>
            <a:fillRect/>
          </a:stretch>
        </p:blipFill>
        <p:spPr>
          <a:xfrm>
            <a:off x="9736722" y="2791856"/>
            <a:ext cx="2287443" cy="1286686"/>
          </a:xfrm>
          <a:prstGeom prst="rect">
            <a:avLst/>
          </a:prstGeom>
        </p:spPr>
      </p:pic>
      <p:pic>
        <p:nvPicPr>
          <p:cNvPr id="20" name="Grafik 19">
            <a:extLst>
              <a:ext uri="{FF2B5EF4-FFF2-40B4-BE49-F238E27FC236}">
                <a16:creationId xmlns:a16="http://schemas.microsoft.com/office/drawing/2014/main" id="{95C0103B-D710-43D8-BCBF-B5892DB1E032}"/>
              </a:ext>
            </a:extLst>
          </p:cNvPr>
          <p:cNvPicPr>
            <a:picLocks noChangeAspect="1"/>
          </p:cNvPicPr>
          <p:nvPr/>
        </p:nvPicPr>
        <p:blipFill>
          <a:blip r:embed="rId13"/>
          <a:stretch>
            <a:fillRect/>
          </a:stretch>
        </p:blipFill>
        <p:spPr>
          <a:xfrm>
            <a:off x="9736722" y="4340523"/>
            <a:ext cx="2287441" cy="1285577"/>
          </a:xfrm>
          <a:prstGeom prst="rect">
            <a:avLst/>
          </a:prstGeom>
        </p:spPr>
      </p:pic>
      <p:sp>
        <p:nvSpPr>
          <p:cNvPr id="34" name="Textfeld 33">
            <a:extLst>
              <a:ext uri="{FF2B5EF4-FFF2-40B4-BE49-F238E27FC236}">
                <a16:creationId xmlns:a16="http://schemas.microsoft.com/office/drawing/2014/main" id="{C6F8C0C1-F7C9-4D25-984C-200F74929A0C}"/>
              </a:ext>
            </a:extLst>
          </p:cNvPr>
          <p:cNvSpPr txBox="1"/>
          <p:nvPr/>
        </p:nvSpPr>
        <p:spPr>
          <a:xfrm>
            <a:off x="9736721" y="1890491"/>
            <a:ext cx="2287441" cy="830997"/>
          </a:xfrm>
          <a:prstGeom prst="rect">
            <a:avLst/>
          </a:prstGeom>
          <a:noFill/>
        </p:spPr>
        <p:txBody>
          <a:bodyPr wrap="square" rtlCol="0">
            <a:spAutoFit/>
          </a:bodyPr>
          <a:lstStyle/>
          <a:p>
            <a:pPr algn="ctr"/>
            <a:r>
              <a:rPr lang="en-GB" sz="2400" dirty="0"/>
              <a:t>Recurrent AE</a:t>
            </a:r>
          </a:p>
          <a:p>
            <a:pPr algn="ctr"/>
            <a:r>
              <a:rPr lang="en-GB" sz="2400" dirty="0"/>
              <a:t>Small </a:t>
            </a:r>
            <a:r>
              <a:rPr lang="en-US" sz="2400" dirty="0"/>
              <a:t>&amp; Large</a:t>
            </a:r>
            <a:endParaRPr lang="en-GB" sz="2400" dirty="0"/>
          </a:p>
        </p:txBody>
      </p:sp>
    </p:spTree>
    <p:extLst>
      <p:ext uri="{BB962C8B-B14F-4D97-AF65-F5344CB8AC3E}">
        <p14:creationId xmlns:p14="http://schemas.microsoft.com/office/powerpoint/2010/main" val="412662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0" grpId="0"/>
      <p:bldP spid="32" grpId="0"/>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Depth Prediction</a:t>
            </a:r>
          </a:p>
        </p:txBody>
      </p:sp>
      <p:sp>
        <p:nvSpPr>
          <p:cNvPr id="3" name="Inhaltsplatzhalter 2">
            <a:extLst>
              <a:ext uri="{FF2B5EF4-FFF2-40B4-BE49-F238E27FC236}">
                <a16:creationId xmlns:a16="http://schemas.microsoft.com/office/drawing/2014/main" id="{3622EEDD-0B77-4F18-A59E-6F73D8E60520}"/>
              </a:ext>
            </a:extLst>
          </p:cNvPr>
          <p:cNvSpPr>
            <a:spLocks noGrp="1"/>
          </p:cNvSpPr>
          <p:nvPr>
            <p:ph idx="1"/>
          </p:nvPr>
        </p:nvSpPr>
        <p:spPr>
          <a:xfrm>
            <a:off x="818712" y="1745268"/>
            <a:ext cx="5061583" cy="5021291"/>
          </a:xfrm>
        </p:spPr>
        <p:txBody>
          <a:bodyPr/>
          <a:lstStyle/>
          <a:p>
            <a:r>
              <a:rPr lang="en-US" dirty="0"/>
              <a:t>Images only supply 2D information</a:t>
            </a:r>
          </a:p>
          <a:p>
            <a:r>
              <a:rPr lang="en-US" dirty="0"/>
              <a:t>Depth essential for 3D understanding</a:t>
            </a:r>
          </a:p>
          <a:p>
            <a:r>
              <a:rPr lang="en-US" dirty="0"/>
              <a:t>Applications</a:t>
            </a:r>
          </a:p>
          <a:p>
            <a:pPr lvl="1"/>
            <a:r>
              <a:rPr lang="en-US" dirty="0"/>
              <a:t>Robotics</a:t>
            </a:r>
          </a:p>
          <a:p>
            <a:pPr lvl="1"/>
            <a:r>
              <a:rPr lang="en-US" dirty="0"/>
              <a:t>Refocusing</a:t>
            </a:r>
          </a:p>
          <a:p>
            <a:pPr lvl="1"/>
            <a:r>
              <a:rPr lang="en-US" dirty="0"/>
              <a:t>Augmented Reality</a:t>
            </a:r>
          </a:p>
        </p:txBody>
      </p:sp>
      <p:sp>
        <p:nvSpPr>
          <p:cNvPr id="4" name="Foliennummernplatzhalter 3">
            <a:extLst>
              <a:ext uri="{FF2B5EF4-FFF2-40B4-BE49-F238E27FC236}">
                <a16:creationId xmlns:a16="http://schemas.microsoft.com/office/drawing/2014/main" id="{AF42AA21-E3A4-410E-BE6A-AB42CC9241A8}"/>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6" name="Grafik 5">
            <a:extLst>
              <a:ext uri="{FF2B5EF4-FFF2-40B4-BE49-F238E27FC236}">
                <a16:creationId xmlns:a16="http://schemas.microsoft.com/office/drawing/2014/main" id="{2781300E-3B1B-4B85-9FFD-2A702E83EB27}"/>
              </a:ext>
            </a:extLst>
          </p:cNvPr>
          <p:cNvPicPr>
            <a:picLocks noChangeAspect="1"/>
          </p:cNvPicPr>
          <p:nvPr/>
        </p:nvPicPr>
        <p:blipFill>
          <a:blip r:embed="rId3"/>
          <a:stretch>
            <a:fillRect/>
          </a:stretch>
        </p:blipFill>
        <p:spPr>
          <a:xfrm>
            <a:off x="8569914" y="4196572"/>
            <a:ext cx="3099582" cy="2324687"/>
          </a:xfrm>
          <a:prstGeom prst="rect">
            <a:avLst/>
          </a:prstGeom>
        </p:spPr>
      </p:pic>
      <p:pic>
        <p:nvPicPr>
          <p:cNvPr id="8" name="Grafik 7">
            <a:extLst>
              <a:ext uri="{FF2B5EF4-FFF2-40B4-BE49-F238E27FC236}">
                <a16:creationId xmlns:a16="http://schemas.microsoft.com/office/drawing/2014/main" id="{47D92B13-8BFB-4EB2-B037-C0076EB12D8E}"/>
              </a:ext>
            </a:extLst>
          </p:cNvPr>
          <p:cNvPicPr>
            <a:picLocks noChangeAspect="1"/>
          </p:cNvPicPr>
          <p:nvPr/>
        </p:nvPicPr>
        <p:blipFill>
          <a:blip r:embed="rId4"/>
          <a:stretch>
            <a:fillRect/>
          </a:stretch>
        </p:blipFill>
        <p:spPr>
          <a:xfrm>
            <a:off x="8569914" y="1626585"/>
            <a:ext cx="3099583" cy="2324687"/>
          </a:xfrm>
          <a:prstGeom prst="rect">
            <a:avLst/>
          </a:prstGeom>
        </p:spPr>
      </p:pic>
      <p:sp>
        <p:nvSpPr>
          <p:cNvPr id="9" name="Textfeld 8">
            <a:extLst>
              <a:ext uri="{FF2B5EF4-FFF2-40B4-BE49-F238E27FC236}">
                <a16:creationId xmlns:a16="http://schemas.microsoft.com/office/drawing/2014/main" id="{E27D358D-E1A6-46F5-88FD-8420A5D9BD19}"/>
              </a:ext>
            </a:extLst>
          </p:cNvPr>
          <p:cNvSpPr txBox="1"/>
          <p:nvPr/>
        </p:nvSpPr>
        <p:spPr>
          <a:xfrm>
            <a:off x="7410622" y="2558095"/>
            <a:ext cx="1159292" cy="461665"/>
          </a:xfrm>
          <a:prstGeom prst="rect">
            <a:avLst/>
          </a:prstGeom>
          <a:noFill/>
        </p:spPr>
        <p:txBody>
          <a:bodyPr wrap="none" rtlCol="0">
            <a:spAutoFit/>
          </a:bodyPr>
          <a:lstStyle/>
          <a:p>
            <a:pPr algn="r"/>
            <a:r>
              <a:rPr lang="en-GB" sz="2400" dirty="0">
                <a:solidFill>
                  <a:schemeClr val="accent1"/>
                </a:solidFill>
              </a:rPr>
              <a:t>Image</a:t>
            </a:r>
            <a:endParaRPr lang="en-GB" sz="2400" dirty="0"/>
          </a:p>
        </p:txBody>
      </p:sp>
      <p:sp>
        <p:nvSpPr>
          <p:cNvPr id="10" name="Textfeld 9">
            <a:extLst>
              <a:ext uri="{FF2B5EF4-FFF2-40B4-BE49-F238E27FC236}">
                <a16:creationId xmlns:a16="http://schemas.microsoft.com/office/drawing/2014/main" id="{2A4B0091-4CBE-4278-8D13-B70312B28AFC}"/>
              </a:ext>
            </a:extLst>
          </p:cNvPr>
          <p:cNvSpPr txBox="1"/>
          <p:nvPr/>
        </p:nvSpPr>
        <p:spPr>
          <a:xfrm>
            <a:off x="6920103" y="4943416"/>
            <a:ext cx="1649811" cy="830997"/>
          </a:xfrm>
          <a:prstGeom prst="rect">
            <a:avLst/>
          </a:prstGeom>
          <a:noFill/>
        </p:spPr>
        <p:txBody>
          <a:bodyPr wrap="none" rtlCol="0">
            <a:spAutoFit/>
          </a:bodyPr>
          <a:lstStyle/>
          <a:p>
            <a:pPr algn="r"/>
            <a:r>
              <a:rPr lang="en-GB" sz="2400" dirty="0">
                <a:solidFill>
                  <a:schemeClr val="accent1"/>
                </a:solidFill>
              </a:rPr>
              <a:t>Estimated</a:t>
            </a:r>
          </a:p>
          <a:p>
            <a:pPr algn="r"/>
            <a:r>
              <a:rPr lang="en-GB" sz="2400" dirty="0">
                <a:solidFill>
                  <a:schemeClr val="accent1"/>
                </a:solidFill>
              </a:rPr>
              <a:t>Depth</a:t>
            </a:r>
            <a:endParaRPr lang="en-GB" sz="2400" dirty="0"/>
          </a:p>
        </p:txBody>
      </p:sp>
    </p:spTree>
    <p:extLst>
      <p:ext uri="{BB962C8B-B14F-4D97-AF65-F5344CB8AC3E}">
        <p14:creationId xmlns:p14="http://schemas.microsoft.com/office/powerpoint/2010/main" val="226032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E852AE39-B6CB-4ABD-93B4-F1467501AF5F}"/>
              </a:ext>
            </a:extLst>
          </p:cNvPr>
          <p:cNvPicPr>
            <a:picLocks noChangeAspect="1"/>
          </p:cNvPicPr>
          <p:nvPr/>
        </p:nvPicPr>
        <p:blipFill>
          <a:blip r:embed="rId3"/>
          <a:stretch>
            <a:fillRect/>
          </a:stretch>
        </p:blipFill>
        <p:spPr>
          <a:xfrm>
            <a:off x="3163582" y="2632198"/>
            <a:ext cx="2833070" cy="1593601"/>
          </a:xfrm>
          <a:prstGeom prst="rect">
            <a:avLst/>
          </a:prstGeom>
        </p:spPr>
      </p:pic>
      <p:pic>
        <p:nvPicPr>
          <p:cNvPr id="23" name="Grafik 22">
            <a:extLst>
              <a:ext uri="{FF2B5EF4-FFF2-40B4-BE49-F238E27FC236}">
                <a16:creationId xmlns:a16="http://schemas.microsoft.com/office/drawing/2014/main" id="{04BC54E1-4411-4C50-B731-1ACB107C8963}"/>
              </a:ext>
            </a:extLst>
          </p:cNvPr>
          <p:cNvPicPr>
            <a:picLocks noChangeAspect="1"/>
          </p:cNvPicPr>
          <p:nvPr/>
        </p:nvPicPr>
        <p:blipFill>
          <a:blip r:embed="rId4"/>
          <a:stretch>
            <a:fillRect/>
          </a:stretch>
        </p:blipFill>
        <p:spPr>
          <a:xfrm>
            <a:off x="3163583" y="4467773"/>
            <a:ext cx="2833069" cy="1592228"/>
          </a:xfrm>
          <a:prstGeom prst="rect">
            <a:avLst/>
          </a:prstGeom>
        </p:spPr>
      </p:pic>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Results Static (</a:t>
            </a:r>
            <a:r>
              <a:rPr lang="en-GB" dirty="0" err="1"/>
              <a:t>Suwajanakorn</a:t>
            </a:r>
            <a:r>
              <a:rPr lang="en-GB" dirty="0"/>
              <a:t>)</a:t>
            </a:r>
          </a:p>
        </p:txBody>
      </p:sp>
      <p:sp>
        <p:nvSpPr>
          <p:cNvPr id="4" name="Foliennummernplatzhalter 3">
            <a:extLst>
              <a:ext uri="{FF2B5EF4-FFF2-40B4-BE49-F238E27FC236}">
                <a16:creationId xmlns:a16="http://schemas.microsoft.com/office/drawing/2014/main" id="{F53A6D62-8B6D-4D6C-9932-12DBF814C60F}"/>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5" name="Grafik 4">
            <a:extLst>
              <a:ext uri="{FF2B5EF4-FFF2-40B4-BE49-F238E27FC236}">
                <a16:creationId xmlns:a16="http://schemas.microsoft.com/office/drawing/2014/main" id="{276DB8B3-77CD-4B77-A95D-A0766A6D8FF1}"/>
              </a:ext>
            </a:extLst>
          </p:cNvPr>
          <p:cNvPicPr>
            <a:picLocks noChangeAspect="1"/>
          </p:cNvPicPr>
          <p:nvPr/>
        </p:nvPicPr>
        <p:blipFill>
          <a:blip r:embed="rId5"/>
          <a:stretch>
            <a:fillRect/>
          </a:stretch>
        </p:blipFill>
        <p:spPr>
          <a:xfrm>
            <a:off x="200063" y="2632201"/>
            <a:ext cx="2833070" cy="1593601"/>
          </a:xfrm>
          <a:prstGeom prst="rect">
            <a:avLst/>
          </a:prstGeom>
        </p:spPr>
      </p:pic>
      <p:pic>
        <p:nvPicPr>
          <p:cNvPr id="6" name="Grafik 5">
            <a:extLst>
              <a:ext uri="{FF2B5EF4-FFF2-40B4-BE49-F238E27FC236}">
                <a16:creationId xmlns:a16="http://schemas.microsoft.com/office/drawing/2014/main" id="{98EDD1AB-1D8F-4266-A704-55DF458503F2}"/>
              </a:ext>
            </a:extLst>
          </p:cNvPr>
          <p:cNvPicPr>
            <a:picLocks noChangeAspect="1"/>
          </p:cNvPicPr>
          <p:nvPr/>
        </p:nvPicPr>
        <p:blipFill>
          <a:blip r:embed="rId6"/>
          <a:stretch>
            <a:fillRect/>
          </a:stretch>
        </p:blipFill>
        <p:spPr>
          <a:xfrm>
            <a:off x="9090627" y="2632198"/>
            <a:ext cx="2833068" cy="1593601"/>
          </a:xfrm>
          <a:prstGeom prst="rect">
            <a:avLst/>
          </a:prstGeom>
        </p:spPr>
      </p:pic>
      <p:pic>
        <p:nvPicPr>
          <p:cNvPr id="7" name="Grafik 6">
            <a:extLst>
              <a:ext uri="{FF2B5EF4-FFF2-40B4-BE49-F238E27FC236}">
                <a16:creationId xmlns:a16="http://schemas.microsoft.com/office/drawing/2014/main" id="{C64C6E9D-B673-4403-9D2E-FE324B078141}"/>
              </a:ext>
            </a:extLst>
          </p:cNvPr>
          <p:cNvPicPr>
            <a:picLocks noChangeAspect="1"/>
          </p:cNvPicPr>
          <p:nvPr/>
        </p:nvPicPr>
        <p:blipFill>
          <a:blip r:embed="rId7"/>
          <a:stretch>
            <a:fillRect/>
          </a:stretch>
        </p:blipFill>
        <p:spPr>
          <a:xfrm>
            <a:off x="6127106" y="2632199"/>
            <a:ext cx="2833068" cy="1593600"/>
          </a:xfrm>
          <a:prstGeom prst="rect">
            <a:avLst/>
          </a:prstGeom>
        </p:spPr>
      </p:pic>
      <p:pic>
        <p:nvPicPr>
          <p:cNvPr id="9" name="Grafik 8">
            <a:extLst>
              <a:ext uri="{FF2B5EF4-FFF2-40B4-BE49-F238E27FC236}">
                <a16:creationId xmlns:a16="http://schemas.microsoft.com/office/drawing/2014/main" id="{AD2C5437-C5F3-4A05-9F49-B1DDFF9AAC95}"/>
              </a:ext>
            </a:extLst>
          </p:cNvPr>
          <p:cNvPicPr>
            <a:picLocks noChangeAspect="1"/>
          </p:cNvPicPr>
          <p:nvPr/>
        </p:nvPicPr>
        <p:blipFill>
          <a:blip r:embed="rId8"/>
          <a:stretch>
            <a:fillRect/>
          </a:stretch>
        </p:blipFill>
        <p:spPr>
          <a:xfrm>
            <a:off x="200063" y="4467776"/>
            <a:ext cx="2833069" cy="1592229"/>
          </a:xfrm>
          <a:prstGeom prst="rect">
            <a:avLst/>
          </a:prstGeom>
        </p:spPr>
      </p:pic>
      <p:pic>
        <p:nvPicPr>
          <p:cNvPr id="10" name="Grafik 9">
            <a:extLst>
              <a:ext uri="{FF2B5EF4-FFF2-40B4-BE49-F238E27FC236}">
                <a16:creationId xmlns:a16="http://schemas.microsoft.com/office/drawing/2014/main" id="{8B4B3F68-D9F0-425C-AF5A-E07AA4299724}"/>
              </a:ext>
            </a:extLst>
          </p:cNvPr>
          <p:cNvPicPr>
            <a:picLocks noChangeAspect="1"/>
          </p:cNvPicPr>
          <p:nvPr/>
        </p:nvPicPr>
        <p:blipFill>
          <a:blip r:embed="rId9"/>
          <a:stretch>
            <a:fillRect/>
          </a:stretch>
        </p:blipFill>
        <p:spPr>
          <a:xfrm>
            <a:off x="9090626" y="4467773"/>
            <a:ext cx="2833069" cy="1592228"/>
          </a:xfrm>
          <a:prstGeom prst="rect">
            <a:avLst/>
          </a:prstGeom>
        </p:spPr>
      </p:pic>
      <p:pic>
        <p:nvPicPr>
          <p:cNvPr id="11" name="Grafik 10">
            <a:extLst>
              <a:ext uri="{FF2B5EF4-FFF2-40B4-BE49-F238E27FC236}">
                <a16:creationId xmlns:a16="http://schemas.microsoft.com/office/drawing/2014/main" id="{7D0DF414-E248-4B72-B022-F5E57E2CC473}"/>
              </a:ext>
            </a:extLst>
          </p:cNvPr>
          <p:cNvPicPr>
            <a:picLocks noChangeAspect="1"/>
          </p:cNvPicPr>
          <p:nvPr/>
        </p:nvPicPr>
        <p:blipFill>
          <a:blip r:embed="rId10"/>
          <a:stretch>
            <a:fillRect/>
          </a:stretch>
        </p:blipFill>
        <p:spPr>
          <a:xfrm>
            <a:off x="6127106" y="4467774"/>
            <a:ext cx="2833067" cy="1592228"/>
          </a:xfrm>
          <a:prstGeom prst="rect">
            <a:avLst/>
          </a:prstGeom>
        </p:spPr>
      </p:pic>
      <p:sp>
        <p:nvSpPr>
          <p:cNvPr id="13" name="Textfeld 12">
            <a:extLst>
              <a:ext uri="{FF2B5EF4-FFF2-40B4-BE49-F238E27FC236}">
                <a16:creationId xmlns:a16="http://schemas.microsoft.com/office/drawing/2014/main" id="{3E50BD64-2059-4C08-B2DB-F89BAA8E6A8E}"/>
              </a:ext>
            </a:extLst>
          </p:cNvPr>
          <p:cNvSpPr txBox="1"/>
          <p:nvPr/>
        </p:nvSpPr>
        <p:spPr>
          <a:xfrm>
            <a:off x="3163584" y="1675878"/>
            <a:ext cx="2833070" cy="830997"/>
          </a:xfrm>
          <a:prstGeom prst="rect">
            <a:avLst/>
          </a:prstGeom>
          <a:noFill/>
        </p:spPr>
        <p:txBody>
          <a:bodyPr wrap="square" rtlCol="0">
            <a:spAutoFit/>
          </a:bodyPr>
          <a:lstStyle/>
          <a:p>
            <a:pPr algn="ctr"/>
            <a:r>
              <a:rPr lang="en-GB" sz="2400" dirty="0"/>
              <a:t>LSTM-DDFF</a:t>
            </a:r>
          </a:p>
          <a:p>
            <a:pPr algn="ctr"/>
            <a:r>
              <a:rPr lang="en-GB" sz="2400" dirty="0"/>
              <a:t>Small </a:t>
            </a:r>
            <a:r>
              <a:rPr lang="en-GB" sz="2400" dirty="0" err="1"/>
              <a:t>Obj</a:t>
            </a:r>
            <a:endParaRPr lang="en-GB" sz="2400" dirty="0"/>
          </a:p>
        </p:txBody>
      </p:sp>
      <p:sp>
        <p:nvSpPr>
          <p:cNvPr id="17" name="Textfeld 16">
            <a:extLst>
              <a:ext uri="{FF2B5EF4-FFF2-40B4-BE49-F238E27FC236}">
                <a16:creationId xmlns:a16="http://schemas.microsoft.com/office/drawing/2014/main" id="{6B2CF7F5-B99B-4535-89DD-E182A0B531BE}"/>
              </a:ext>
            </a:extLst>
          </p:cNvPr>
          <p:cNvSpPr txBox="1"/>
          <p:nvPr/>
        </p:nvSpPr>
        <p:spPr>
          <a:xfrm>
            <a:off x="6095999" y="1677045"/>
            <a:ext cx="2833070" cy="830997"/>
          </a:xfrm>
          <a:prstGeom prst="rect">
            <a:avLst/>
          </a:prstGeom>
          <a:noFill/>
        </p:spPr>
        <p:txBody>
          <a:bodyPr wrap="square" rtlCol="0">
            <a:spAutoFit/>
          </a:bodyPr>
          <a:lstStyle/>
          <a:p>
            <a:pPr algn="ctr"/>
            <a:r>
              <a:rPr lang="en-GB" sz="2400" dirty="0"/>
              <a:t>Recurrent AE</a:t>
            </a:r>
          </a:p>
          <a:p>
            <a:pPr algn="ctr"/>
            <a:r>
              <a:rPr lang="en-GB" sz="2400" dirty="0"/>
              <a:t>Small </a:t>
            </a:r>
            <a:r>
              <a:rPr lang="en-GB" sz="2400" dirty="0" err="1"/>
              <a:t>Obj</a:t>
            </a:r>
            <a:endParaRPr lang="en-GB" sz="2400" dirty="0"/>
          </a:p>
        </p:txBody>
      </p:sp>
      <p:sp>
        <p:nvSpPr>
          <p:cNvPr id="18" name="Textfeld 17">
            <a:extLst>
              <a:ext uri="{FF2B5EF4-FFF2-40B4-BE49-F238E27FC236}">
                <a16:creationId xmlns:a16="http://schemas.microsoft.com/office/drawing/2014/main" id="{E4DF0F52-DAA3-49E4-9539-63153FF3E1E0}"/>
              </a:ext>
            </a:extLst>
          </p:cNvPr>
          <p:cNvSpPr txBox="1"/>
          <p:nvPr/>
        </p:nvSpPr>
        <p:spPr>
          <a:xfrm>
            <a:off x="9090626" y="1682550"/>
            <a:ext cx="2833070" cy="830997"/>
          </a:xfrm>
          <a:prstGeom prst="rect">
            <a:avLst/>
          </a:prstGeom>
          <a:noFill/>
        </p:spPr>
        <p:txBody>
          <a:bodyPr wrap="square" rtlCol="0">
            <a:spAutoFit/>
          </a:bodyPr>
          <a:lstStyle/>
          <a:p>
            <a:pPr algn="ctr"/>
            <a:r>
              <a:rPr lang="en-GB" sz="2400" dirty="0"/>
              <a:t>Recurrent AE</a:t>
            </a:r>
          </a:p>
          <a:p>
            <a:pPr algn="ctr"/>
            <a:r>
              <a:rPr lang="en-GB" sz="2400" dirty="0"/>
              <a:t>Small </a:t>
            </a:r>
            <a:r>
              <a:rPr lang="en-US" sz="2400" dirty="0"/>
              <a:t>&amp; Large Obj</a:t>
            </a:r>
            <a:endParaRPr lang="en-GB" sz="2400" dirty="0"/>
          </a:p>
        </p:txBody>
      </p:sp>
      <p:sp>
        <p:nvSpPr>
          <p:cNvPr id="19" name="Textfeld 18">
            <a:extLst>
              <a:ext uri="{FF2B5EF4-FFF2-40B4-BE49-F238E27FC236}">
                <a16:creationId xmlns:a16="http://schemas.microsoft.com/office/drawing/2014/main" id="{7AA74494-A219-4421-8ED2-71B7A0B7B8C1}"/>
              </a:ext>
            </a:extLst>
          </p:cNvPr>
          <p:cNvSpPr txBox="1"/>
          <p:nvPr/>
        </p:nvSpPr>
        <p:spPr>
          <a:xfrm>
            <a:off x="200063" y="2049547"/>
            <a:ext cx="2833070" cy="461665"/>
          </a:xfrm>
          <a:prstGeom prst="rect">
            <a:avLst/>
          </a:prstGeom>
          <a:noFill/>
        </p:spPr>
        <p:txBody>
          <a:bodyPr wrap="square" rtlCol="0">
            <a:spAutoFit/>
          </a:bodyPr>
          <a:lstStyle/>
          <a:p>
            <a:pPr algn="ctr"/>
            <a:r>
              <a:rPr lang="en-GB" sz="2400" dirty="0"/>
              <a:t>Input</a:t>
            </a:r>
          </a:p>
        </p:txBody>
      </p:sp>
      <p:pic>
        <p:nvPicPr>
          <p:cNvPr id="24" name="Grafik 23">
            <a:extLst>
              <a:ext uri="{FF2B5EF4-FFF2-40B4-BE49-F238E27FC236}">
                <a16:creationId xmlns:a16="http://schemas.microsoft.com/office/drawing/2014/main" id="{27F49607-71B6-457C-81B6-F920C136824B}"/>
              </a:ext>
            </a:extLst>
          </p:cNvPr>
          <p:cNvPicPr>
            <a:picLocks noChangeAspect="1"/>
          </p:cNvPicPr>
          <p:nvPr/>
        </p:nvPicPr>
        <p:blipFill>
          <a:blip r:embed="rId11"/>
          <a:stretch>
            <a:fillRect/>
          </a:stretch>
        </p:blipFill>
        <p:spPr>
          <a:xfrm>
            <a:off x="-1" y="6710042"/>
            <a:ext cx="12192000" cy="147958"/>
          </a:xfrm>
          <a:prstGeom prst="rect">
            <a:avLst/>
          </a:prstGeom>
        </p:spPr>
      </p:pic>
    </p:spTree>
    <p:extLst>
      <p:ext uri="{BB962C8B-B14F-4D97-AF65-F5344CB8AC3E}">
        <p14:creationId xmlns:p14="http://schemas.microsoft.com/office/powerpoint/2010/main" val="1317948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Results Static (</a:t>
            </a:r>
            <a:r>
              <a:rPr lang="en-GB" dirty="0" err="1"/>
              <a:t>Suwajanakorn</a:t>
            </a:r>
            <a:r>
              <a:rPr lang="en-GB" dirty="0"/>
              <a:t>):</a:t>
            </a:r>
            <a:br>
              <a:rPr lang="en-GB" dirty="0"/>
            </a:br>
            <a:r>
              <a:rPr lang="en-US" dirty="0"/>
              <a:t>Recurrent Autoencoder</a:t>
            </a:r>
            <a:endParaRPr lang="en-GB" dirty="0"/>
          </a:p>
        </p:txBody>
      </p:sp>
      <p:sp>
        <p:nvSpPr>
          <p:cNvPr id="4" name="Foliennummernplatzhalter 3">
            <a:extLst>
              <a:ext uri="{FF2B5EF4-FFF2-40B4-BE49-F238E27FC236}">
                <a16:creationId xmlns:a16="http://schemas.microsoft.com/office/drawing/2014/main" id="{F53A6D62-8B6D-4D6C-9932-12DBF814C60F}"/>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12" name="Grafik 11">
            <a:extLst>
              <a:ext uri="{FF2B5EF4-FFF2-40B4-BE49-F238E27FC236}">
                <a16:creationId xmlns:a16="http://schemas.microsoft.com/office/drawing/2014/main" id="{2C53A026-E781-47B5-94EF-03B08FB4F096}"/>
              </a:ext>
            </a:extLst>
          </p:cNvPr>
          <p:cNvPicPr>
            <a:picLocks noChangeAspect="1"/>
          </p:cNvPicPr>
          <p:nvPr/>
        </p:nvPicPr>
        <p:blipFill>
          <a:blip r:embed="rId3"/>
          <a:stretch>
            <a:fillRect/>
          </a:stretch>
        </p:blipFill>
        <p:spPr>
          <a:xfrm>
            <a:off x="10015952" y="2779256"/>
            <a:ext cx="1864025" cy="3313822"/>
          </a:xfrm>
          <a:prstGeom prst="rect">
            <a:avLst/>
          </a:prstGeom>
        </p:spPr>
      </p:pic>
      <p:pic>
        <p:nvPicPr>
          <p:cNvPr id="24" name="Grafik 23">
            <a:extLst>
              <a:ext uri="{FF2B5EF4-FFF2-40B4-BE49-F238E27FC236}">
                <a16:creationId xmlns:a16="http://schemas.microsoft.com/office/drawing/2014/main" id="{2C3F9CB0-21FA-457B-A32C-B8E0104B8FCF}"/>
              </a:ext>
            </a:extLst>
          </p:cNvPr>
          <p:cNvPicPr>
            <a:picLocks noChangeAspect="1"/>
          </p:cNvPicPr>
          <p:nvPr/>
        </p:nvPicPr>
        <p:blipFill>
          <a:blip r:embed="rId4"/>
          <a:stretch>
            <a:fillRect/>
          </a:stretch>
        </p:blipFill>
        <p:spPr>
          <a:xfrm>
            <a:off x="220517" y="2779263"/>
            <a:ext cx="1864022" cy="3313817"/>
          </a:xfrm>
          <a:prstGeom prst="rect">
            <a:avLst/>
          </a:prstGeom>
        </p:spPr>
      </p:pic>
      <p:pic>
        <p:nvPicPr>
          <p:cNvPr id="26" name="Grafik 25">
            <a:extLst>
              <a:ext uri="{FF2B5EF4-FFF2-40B4-BE49-F238E27FC236}">
                <a16:creationId xmlns:a16="http://schemas.microsoft.com/office/drawing/2014/main" id="{1E07D3DF-4C0B-46EE-908A-830B8196AFDE}"/>
              </a:ext>
            </a:extLst>
          </p:cNvPr>
          <p:cNvPicPr>
            <a:picLocks noChangeAspect="1"/>
          </p:cNvPicPr>
          <p:nvPr/>
        </p:nvPicPr>
        <p:blipFill>
          <a:blip r:embed="rId5"/>
          <a:stretch>
            <a:fillRect/>
          </a:stretch>
        </p:blipFill>
        <p:spPr>
          <a:xfrm>
            <a:off x="6096000" y="2779256"/>
            <a:ext cx="1864023" cy="3313818"/>
          </a:xfrm>
          <a:prstGeom prst="rect">
            <a:avLst/>
          </a:prstGeom>
        </p:spPr>
      </p:pic>
      <p:pic>
        <p:nvPicPr>
          <p:cNvPr id="28" name="Grafik 27">
            <a:extLst>
              <a:ext uri="{FF2B5EF4-FFF2-40B4-BE49-F238E27FC236}">
                <a16:creationId xmlns:a16="http://schemas.microsoft.com/office/drawing/2014/main" id="{6CF03581-B133-4F4A-B904-38A2FC693FF3}"/>
              </a:ext>
            </a:extLst>
          </p:cNvPr>
          <p:cNvPicPr>
            <a:picLocks noChangeAspect="1"/>
          </p:cNvPicPr>
          <p:nvPr/>
        </p:nvPicPr>
        <p:blipFill>
          <a:blip r:embed="rId6"/>
          <a:stretch>
            <a:fillRect/>
          </a:stretch>
        </p:blipFill>
        <p:spPr>
          <a:xfrm>
            <a:off x="2179011" y="2779256"/>
            <a:ext cx="1864022" cy="3313818"/>
          </a:xfrm>
          <a:prstGeom prst="rect">
            <a:avLst/>
          </a:prstGeom>
        </p:spPr>
      </p:pic>
      <p:pic>
        <p:nvPicPr>
          <p:cNvPr id="30" name="Grafik 29">
            <a:extLst>
              <a:ext uri="{FF2B5EF4-FFF2-40B4-BE49-F238E27FC236}">
                <a16:creationId xmlns:a16="http://schemas.microsoft.com/office/drawing/2014/main" id="{B7E38B10-161E-45BD-A9E5-7FE1EFFC3882}"/>
              </a:ext>
            </a:extLst>
          </p:cNvPr>
          <p:cNvPicPr>
            <a:picLocks noChangeAspect="1"/>
          </p:cNvPicPr>
          <p:nvPr/>
        </p:nvPicPr>
        <p:blipFill>
          <a:blip r:embed="rId7"/>
          <a:stretch>
            <a:fillRect/>
          </a:stretch>
        </p:blipFill>
        <p:spPr>
          <a:xfrm>
            <a:off x="8057458" y="2779256"/>
            <a:ext cx="1864025" cy="3313821"/>
          </a:xfrm>
          <a:prstGeom prst="rect">
            <a:avLst/>
          </a:prstGeom>
        </p:spPr>
      </p:pic>
      <p:pic>
        <p:nvPicPr>
          <p:cNvPr id="32" name="Grafik 31">
            <a:extLst>
              <a:ext uri="{FF2B5EF4-FFF2-40B4-BE49-F238E27FC236}">
                <a16:creationId xmlns:a16="http://schemas.microsoft.com/office/drawing/2014/main" id="{4F3BE4E0-EA46-44BD-81FD-C66E755FB8A5}"/>
              </a:ext>
            </a:extLst>
          </p:cNvPr>
          <p:cNvPicPr>
            <a:picLocks noChangeAspect="1"/>
          </p:cNvPicPr>
          <p:nvPr/>
        </p:nvPicPr>
        <p:blipFill>
          <a:blip r:embed="rId8"/>
          <a:stretch>
            <a:fillRect/>
          </a:stretch>
        </p:blipFill>
        <p:spPr>
          <a:xfrm>
            <a:off x="4137505" y="2779256"/>
            <a:ext cx="1864023" cy="3313818"/>
          </a:xfrm>
          <a:prstGeom prst="rect">
            <a:avLst/>
          </a:prstGeom>
        </p:spPr>
      </p:pic>
      <p:sp>
        <p:nvSpPr>
          <p:cNvPr id="35" name="Textfeld 34">
            <a:extLst>
              <a:ext uri="{FF2B5EF4-FFF2-40B4-BE49-F238E27FC236}">
                <a16:creationId xmlns:a16="http://schemas.microsoft.com/office/drawing/2014/main" id="{8FC138F4-19B8-4C9E-BDE0-2DB3C348A74E}"/>
              </a:ext>
            </a:extLst>
          </p:cNvPr>
          <p:cNvSpPr txBox="1"/>
          <p:nvPr/>
        </p:nvSpPr>
        <p:spPr>
          <a:xfrm>
            <a:off x="220517" y="2196602"/>
            <a:ext cx="1864022" cy="461665"/>
          </a:xfrm>
          <a:prstGeom prst="rect">
            <a:avLst/>
          </a:prstGeom>
          <a:noFill/>
        </p:spPr>
        <p:txBody>
          <a:bodyPr wrap="square" rtlCol="0">
            <a:spAutoFit/>
          </a:bodyPr>
          <a:lstStyle/>
          <a:p>
            <a:pPr algn="ctr"/>
            <a:r>
              <a:rPr lang="en-GB" sz="2400" dirty="0"/>
              <a:t>Input</a:t>
            </a:r>
          </a:p>
        </p:txBody>
      </p:sp>
      <p:sp>
        <p:nvSpPr>
          <p:cNvPr id="36" name="Textfeld 35">
            <a:extLst>
              <a:ext uri="{FF2B5EF4-FFF2-40B4-BE49-F238E27FC236}">
                <a16:creationId xmlns:a16="http://schemas.microsoft.com/office/drawing/2014/main" id="{ADE5EB96-AC07-4007-92FE-4FB50310962B}"/>
              </a:ext>
            </a:extLst>
          </p:cNvPr>
          <p:cNvSpPr txBox="1"/>
          <p:nvPr/>
        </p:nvSpPr>
        <p:spPr>
          <a:xfrm>
            <a:off x="6096001" y="2196602"/>
            <a:ext cx="1864022" cy="461665"/>
          </a:xfrm>
          <a:prstGeom prst="rect">
            <a:avLst/>
          </a:prstGeom>
          <a:noFill/>
        </p:spPr>
        <p:txBody>
          <a:bodyPr wrap="square" rtlCol="0">
            <a:spAutoFit/>
          </a:bodyPr>
          <a:lstStyle/>
          <a:p>
            <a:pPr algn="ctr"/>
            <a:r>
              <a:rPr lang="en-GB" sz="2400" dirty="0"/>
              <a:t>Input</a:t>
            </a:r>
          </a:p>
        </p:txBody>
      </p:sp>
      <p:sp>
        <p:nvSpPr>
          <p:cNvPr id="37" name="Textfeld 36">
            <a:extLst>
              <a:ext uri="{FF2B5EF4-FFF2-40B4-BE49-F238E27FC236}">
                <a16:creationId xmlns:a16="http://schemas.microsoft.com/office/drawing/2014/main" id="{94BBAA62-4DF1-4002-AC43-75991F727926}"/>
              </a:ext>
            </a:extLst>
          </p:cNvPr>
          <p:cNvSpPr txBox="1"/>
          <p:nvPr/>
        </p:nvSpPr>
        <p:spPr>
          <a:xfrm>
            <a:off x="4137505" y="1827270"/>
            <a:ext cx="1864022" cy="830997"/>
          </a:xfrm>
          <a:prstGeom prst="rect">
            <a:avLst/>
          </a:prstGeom>
          <a:noFill/>
        </p:spPr>
        <p:txBody>
          <a:bodyPr wrap="square" rtlCol="0">
            <a:spAutoFit/>
          </a:bodyPr>
          <a:lstStyle/>
          <a:p>
            <a:pPr algn="ctr"/>
            <a:r>
              <a:rPr lang="en-GB" sz="2400" dirty="0"/>
              <a:t>Small </a:t>
            </a:r>
            <a:r>
              <a:rPr lang="en-US" sz="2400" dirty="0"/>
              <a:t>&amp; Large Obj</a:t>
            </a:r>
            <a:endParaRPr lang="en-GB" sz="2400" dirty="0"/>
          </a:p>
        </p:txBody>
      </p:sp>
      <p:sp>
        <p:nvSpPr>
          <p:cNvPr id="38" name="Textfeld 37">
            <a:extLst>
              <a:ext uri="{FF2B5EF4-FFF2-40B4-BE49-F238E27FC236}">
                <a16:creationId xmlns:a16="http://schemas.microsoft.com/office/drawing/2014/main" id="{3819061A-FA97-415B-871C-969DF43CCE0B}"/>
              </a:ext>
            </a:extLst>
          </p:cNvPr>
          <p:cNvSpPr txBox="1"/>
          <p:nvPr/>
        </p:nvSpPr>
        <p:spPr>
          <a:xfrm>
            <a:off x="10015955" y="1827269"/>
            <a:ext cx="1864022" cy="830997"/>
          </a:xfrm>
          <a:prstGeom prst="rect">
            <a:avLst/>
          </a:prstGeom>
          <a:noFill/>
        </p:spPr>
        <p:txBody>
          <a:bodyPr wrap="square" rtlCol="0">
            <a:spAutoFit/>
          </a:bodyPr>
          <a:lstStyle/>
          <a:p>
            <a:pPr algn="ctr"/>
            <a:r>
              <a:rPr lang="en-GB" sz="2400" dirty="0"/>
              <a:t>Small </a:t>
            </a:r>
            <a:r>
              <a:rPr lang="en-US" sz="2400" dirty="0"/>
              <a:t>&amp; Large Obj</a:t>
            </a:r>
            <a:endParaRPr lang="en-GB" sz="2400" dirty="0"/>
          </a:p>
        </p:txBody>
      </p:sp>
      <p:sp>
        <p:nvSpPr>
          <p:cNvPr id="41" name="Textfeld 40">
            <a:extLst>
              <a:ext uri="{FF2B5EF4-FFF2-40B4-BE49-F238E27FC236}">
                <a16:creationId xmlns:a16="http://schemas.microsoft.com/office/drawing/2014/main" id="{87941D05-178D-470C-98D5-8E18955B1749}"/>
              </a:ext>
            </a:extLst>
          </p:cNvPr>
          <p:cNvSpPr txBox="1"/>
          <p:nvPr/>
        </p:nvSpPr>
        <p:spPr>
          <a:xfrm>
            <a:off x="2179011" y="2196601"/>
            <a:ext cx="1864022" cy="461665"/>
          </a:xfrm>
          <a:prstGeom prst="rect">
            <a:avLst/>
          </a:prstGeom>
          <a:noFill/>
        </p:spPr>
        <p:txBody>
          <a:bodyPr wrap="square" rtlCol="0">
            <a:spAutoFit/>
          </a:bodyPr>
          <a:lstStyle/>
          <a:p>
            <a:pPr algn="ctr"/>
            <a:r>
              <a:rPr lang="en-GB" sz="2400" dirty="0"/>
              <a:t>Small </a:t>
            </a:r>
            <a:r>
              <a:rPr lang="en-GB" sz="2400" dirty="0" err="1"/>
              <a:t>Obj</a:t>
            </a:r>
            <a:endParaRPr lang="en-GB" sz="2400" dirty="0"/>
          </a:p>
        </p:txBody>
      </p:sp>
      <p:sp>
        <p:nvSpPr>
          <p:cNvPr id="42" name="Textfeld 41">
            <a:extLst>
              <a:ext uri="{FF2B5EF4-FFF2-40B4-BE49-F238E27FC236}">
                <a16:creationId xmlns:a16="http://schemas.microsoft.com/office/drawing/2014/main" id="{DE7EDA95-97B4-439D-B563-3ED4CE7F899A}"/>
              </a:ext>
            </a:extLst>
          </p:cNvPr>
          <p:cNvSpPr txBox="1"/>
          <p:nvPr/>
        </p:nvSpPr>
        <p:spPr>
          <a:xfrm>
            <a:off x="8054493" y="2196601"/>
            <a:ext cx="1864022" cy="461665"/>
          </a:xfrm>
          <a:prstGeom prst="rect">
            <a:avLst/>
          </a:prstGeom>
          <a:noFill/>
        </p:spPr>
        <p:txBody>
          <a:bodyPr wrap="square" rtlCol="0">
            <a:spAutoFit/>
          </a:bodyPr>
          <a:lstStyle/>
          <a:p>
            <a:pPr algn="ctr"/>
            <a:r>
              <a:rPr lang="en-GB" sz="2400" dirty="0"/>
              <a:t>Small </a:t>
            </a:r>
            <a:r>
              <a:rPr lang="en-GB" sz="2400" dirty="0" err="1"/>
              <a:t>Obj</a:t>
            </a:r>
            <a:endParaRPr lang="en-GB" sz="2400" dirty="0"/>
          </a:p>
        </p:txBody>
      </p:sp>
      <p:pic>
        <p:nvPicPr>
          <p:cNvPr id="16" name="Grafik 15">
            <a:extLst>
              <a:ext uri="{FF2B5EF4-FFF2-40B4-BE49-F238E27FC236}">
                <a16:creationId xmlns:a16="http://schemas.microsoft.com/office/drawing/2014/main" id="{77498DFE-2F0C-4AFF-A725-A45CF4CC2093}"/>
              </a:ext>
            </a:extLst>
          </p:cNvPr>
          <p:cNvPicPr>
            <a:picLocks noChangeAspect="1"/>
          </p:cNvPicPr>
          <p:nvPr/>
        </p:nvPicPr>
        <p:blipFill>
          <a:blip r:embed="rId9"/>
          <a:stretch>
            <a:fillRect/>
          </a:stretch>
        </p:blipFill>
        <p:spPr>
          <a:xfrm>
            <a:off x="-1" y="6710042"/>
            <a:ext cx="12192000" cy="147958"/>
          </a:xfrm>
          <a:prstGeom prst="rect">
            <a:avLst/>
          </a:prstGeom>
        </p:spPr>
      </p:pic>
    </p:spTree>
    <p:extLst>
      <p:ext uri="{BB962C8B-B14F-4D97-AF65-F5344CB8AC3E}">
        <p14:creationId xmlns:p14="http://schemas.microsoft.com/office/powerpoint/2010/main" val="286048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41" grpId="0"/>
      <p:bldP spid="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Results Dynamic (Carpet):</a:t>
            </a:r>
            <a:br>
              <a:rPr lang="en-GB" dirty="0"/>
            </a:br>
            <a:r>
              <a:rPr lang="en-GB" dirty="0"/>
              <a:t>Recurrent Autoencoder </a:t>
            </a:r>
          </a:p>
        </p:txBody>
      </p:sp>
      <p:sp>
        <p:nvSpPr>
          <p:cNvPr id="4" name="Foliennummernplatzhalter 3">
            <a:extLst>
              <a:ext uri="{FF2B5EF4-FFF2-40B4-BE49-F238E27FC236}">
                <a16:creationId xmlns:a16="http://schemas.microsoft.com/office/drawing/2014/main" id="{F53A6D62-8B6D-4D6C-9932-12DBF814C60F}"/>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6" name="video">
            <a:hlinkClick r:id="" action="ppaction://media"/>
            <a:extLst>
              <a:ext uri="{FF2B5EF4-FFF2-40B4-BE49-F238E27FC236}">
                <a16:creationId xmlns:a16="http://schemas.microsoft.com/office/drawing/2014/main" id="{F1CD1384-0804-4B01-ACF7-F746C990F5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711325"/>
            <a:ext cx="12192000" cy="3067050"/>
          </a:xfrm>
          <a:prstGeom prst="rect">
            <a:avLst/>
          </a:prstGeom>
        </p:spPr>
      </p:pic>
      <p:sp>
        <p:nvSpPr>
          <p:cNvPr id="7" name="Textfeld 6">
            <a:extLst>
              <a:ext uri="{FF2B5EF4-FFF2-40B4-BE49-F238E27FC236}">
                <a16:creationId xmlns:a16="http://schemas.microsoft.com/office/drawing/2014/main" id="{8775EC2C-C878-4EC2-AB8B-7BF0466C7C3D}"/>
              </a:ext>
            </a:extLst>
          </p:cNvPr>
          <p:cNvSpPr txBox="1"/>
          <p:nvPr/>
        </p:nvSpPr>
        <p:spPr>
          <a:xfrm>
            <a:off x="4051493" y="1792706"/>
            <a:ext cx="4051495" cy="830997"/>
          </a:xfrm>
          <a:prstGeom prst="rect">
            <a:avLst/>
          </a:prstGeom>
          <a:noFill/>
        </p:spPr>
        <p:txBody>
          <a:bodyPr wrap="square" rtlCol="0">
            <a:spAutoFit/>
          </a:bodyPr>
          <a:lstStyle/>
          <a:p>
            <a:pPr algn="ctr"/>
            <a:r>
              <a:rPr lang="en-GB" sz="2400" dirty="0"/>
              <a:t>Recurrent AE</a:t>
            </a:r>
          </a:p>
          <a:p>
            <a:pPr algn="ctr"/>
            <a:r>
              <a:rPr lang="en-GB" sz="2400" dirty="0"/>
              <a:t>Small </a:t>
            </a:r>
            <a:r>
              <a:rPr lang="en-GB" sz="2400" dirty="0" err="1"/>
              <a:t>Obj</a:t>
            </a:r>
            <a:endParaRPr lang="en-GB" sz="2400" dirty="0"/>
          </a:p>
        </p:txBody>
      </p:sp>
      <p:sp>
        <p:nvSpPr>
          <p:cNvPr id="8" name="Textfeld 7">
            <a:extLst>
              <a:ext uri="{FF2B5EF4-FFF2-40B4-BE49-F238E27FC236}">
                <a16:creationId xmlns:a16="http://schemas.microsoft.com/office/drawing/2014/main" id="{6A3DFB40-54F1-4843-8631-E6150E2F46B2}"/>
              </a:ext>
            </a:extLst>
          </p:cNvPr>
          <p:cNvSpPr txBox="1"/>
          <p:nvPr/>
        </p:nvSpPr>
        <p:spPr>
          <a:xfrm>
            <a:off x="8140508" y="1792706"/>
            <a:ext cx="4051492" cy="830997"/>
          </a:xfrm>
          <a:prstGeom prst="rect">
            <a:avLst/>
          </a:prstGeom>
          <a:noFill/>
        </p:spPr>
        <p:txBody>
          <a:bodyPr wrap="square" rtlCol="0">
            <a:spAutoFit/>
          </a:bodyPr>
          <a:lstStyle/>
          <a:p>
            <a:pPr algn="ctr"/>
            <a:r>
              <a:rPr lang="en-GB" sz="2400" dirty="0"/>
              <a:t>Recurrent AE</a:t>
            </a:r>
          </a:p>
          <a:p>
            <a:pPr algn="ctr"/>
            <a:r>
              <a:rPr lang="en-GB" sz="2400" dirty="0"/>
              <a:t>Small </a:t>
            </a:r>
            <a:r>
              <a:rPr lang="en-US" sz="2400" dirty="0"/>
              <a:t>&amp; Large Obj</a:t>
            </a:r>
            <a:endParaRPr lang="en-GB" sz="2400" dirty="0"/>
          </a:p>
        </p:txBody>
      </p:sp>
      <p:sp>
        <p:nvSpPr>
          <p:cNvPr id="9" name="Textfeld 8">
            <a:extLst>
              <a:ext uri="{FF2B5EF4-FFF2-40B4-BE49-F238E27FC236}">
                <a16:creationId xmlns:a16="http://schemas.microsoft.com/office/drawing/2014/main" id="{3E45C657-6C8A-43EE-9B87-7A2ED58638E9}"/>
              </a:ext>
            </a:extLst>
          </p:cNvPr>
          <p:cNvSpPr txBox="1"/>
          <p:nvPr/>
        </p:nvSpPr>
        <p:spPr>
          <a:xfrm>
            <a:off x="-1" y="2162038"/>
            <a:ext cx="4051495" cy="461665"/>
          </a:xfrm>
          <a:prstGeom prst="rect">
            <a:avLst/>
          </a:prstGeom>
          <a:noFill/>
        </p:spPr>
        <p:txBody>
          <a:bodyPr wrap="square" rtlCol="0">
            <a:spAutoFit/>
          </a:bodyPr>
          <a:lstStyle/>
          <a:p>
            <a:pPr algn="ctr"/>
            <a:r>
              <a:rPr lang="en-GB" sz="2400" dirty="0"/>
              <a:t>Input</a:t>
            </a:r>
          </a:p>
        </p:txBody>
      </p:sp>
      <p:pic>
        <p:nvPicPr>
          <p:cNvPr id="10" name="Grafik 9">
            <a:extLst>
              <a:ext uri="{FF2B5EF4-FFF2-40B4-BE49-F238E27FC236}">
                <a16:creationId xmlns:a16="http://schemas.microsoft.com/office/drawing/2014/main" id="{9E448AB6-DB45-4707-8A53-3803F8B93371}"/>
              </a:ext>
            </a:extLst>
          </p:cNvPr>
          <p:cNvPicPr>
            <a:picLocks noChangeAspect="1"/>
          </p:cNvPicPr>
          <p:nvPr/>
        </p:nvPicPr>
        <p:blipFill>
          <a:blip r:embed="rId6"/>
          <a:stretch>
            <a:fillRect/>
          </a:stretch>
        </p:blipFill>
        <p:spPr>
          <a:xfrm>
            <a:off x="-1" y="6710042"/>
            <a:ext cx="12192000" cy="147958"/>
          </a:xfrm>
          <a:prstGeom prst="rect">
            <a:avLst/>
          </a:prstGeom>
        </p:spPr>
      </p:pic>
    </p:spTree>
    <p:extLst>
      <p:ext uri="{BB962C8B-B14F-4D97-AF65-F5344CB8AC3E}">
        <p14:creationId xmlns:p14="http://schemas.microsoft.com/office/powerpoint/2010/main" val="104581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Discussion</a:t>
            </a:r>
          </a:p>
        </p:txBody>
      </p:sp>
      <p:sp>
        <p:nvSpPr>
          <p:cNvPr id="3" name="Inhaltsplatzhalter 2">
            <a:extLst>
              <a:ext uri="{FF2B5EF4-FFF2-40B4-BE49-F238E27FC236}">
                <a16:creationId xmlns:a16="http://schemas.microsoft.com/office/drawing/2014/main" id="{3622EEDD-0B77-4F18-A59E-6F73D8E60520}"/>
              </a:ext>
            </a:extLst>
          </p:cNvPr>
          <p:cNvSpPr>
            <a:spLocks noGrp="1"/>
          </p:cNvSpPr>
          <p:nvPr>
            <p:ph idx="1"/>
          </p:nvPr>
        </p:nvSpPr>
        <p:spPr>
          <a:xfrm>
            <a:off x="818712" y="1745268"/>
            <a:ext cx="10554574" cy="5642503"/>
          </a:xfrm>
        </p:spPr>
        <p:txBody>
          <a:bodyPr>
            <a:normAutofit/>
          </a:bodyPr>
          <a:lstStyle/>
          <a:p>
            <a:r>
              <a:rPr lang="en-US" dirty="0"/>
              <a:t>Proposed architectures show good real-world generalization</a:t>
            </a:r>
          </a:p>
          <a:p>
            <a:r>
              <a:rPr lang="en-US" dirty="0"/>
              <a:t>Synthetic test metrics and real-world performance differs </a:t>
            </a:r>
          </a:p>
          <a:p>
            <a:r>
              <a:rPr lang="en-US" dirty="0"/>
              <a:t>Recurrent autoencoder produces best results even in challenging scenarios</a:t>
            </a:r>
          </a:p>
          <a:p>
            <a:r>
              <a:rPr lang="en-GB" sz="3200" dirty="0"/>
              <a:t>LSTM-DDFF </a:t>
            </a:r>
            <a:r>
              <a:rPr lang="en-GB" sz="3200"/>
              <a:t>produces seams</a:t>
            </a:r>
            <a:endParaRPr lang="en-US" dirty="0"/>
          </a:p>
          <a:p>
            <a:r>
              <a:rPr lang="en-US" dirty="0"/>
              <a:t>DDFF does not generalize</a:t>
            </a:r>
          </a:p>
          <a:p>
            <a:r>
              <a:rPr lang="en-US" dirty="0"/>
              <a:t>Larger data sometimes gives improvement</a:t>
            </a:r>
          </a:p>
        </p:txBody>
      </p:sp>
      <p:sp>
        <p:nvSpPr>
          <p:cNvPr id="4" name="Foliennummernplatzhalter 3">
            <a:extLst>
              <a:ext uri="{FF2B5EF4-FFF2-40B4-BE49-F238E27FC236}">
                <a16:creationId xmlns:a16="http://schemas.microsoft.com/office/drawing/2014/main" id="{87DD0A01-755C-4E6D-AB5A-DCFE1606A992}"/>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23656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US" dirty="0"/>
              <a:t>Limitations</a:t>
            </a:r>
            <a:endParaRPr lang="en-GB" dirty="0"/>
          </a:p>
        </p:txBody>
      </p:sp>
      <p:sp>
        <p:nvSpPr>
          <p:cNvPr id="3" name="Inhaltsplatzhalter 2">
            <a:extLst>
              <a:ext uri="{FF2B5EF4-FFF2-40B4-BE49-F238E27FC236}">
                <a16:creationId xmlns:a16="http://schemas.microsoft.com/office/drawing/2014/main" id="{3622EEDD-0B77-4F18-A59E-6F73D8E60520}"/>
              </a:ext>
            </a:extLst>
          </p:cNvPr>
          <p:cNvSpPr>
            <a:spLocks noGrp="1"/>
          </p:cNvSpPr>
          <p:nvPr>
            <p:ph idx="1"/>
          </p:nvPr>
        </p:nvSpPr>
        <p:spPr/>
        <p:txBody>
          <a:bodyPr/>
          <a:lstStyle/>
          <a:p>
            <a:r>
              <a:rPr lang="en-US" dirty="0"/>
              <a:t>No best configuration</a:t>
            </a:r>
          </a:p>
          <a:p>
            <a:r>
              <a:rPr lang="en-US" dirty="0"/>
              <a:t>Depth from focus issues with</a:t>
            </a:r>
          </a:p>
          <a:p>
            <a:pPr lvl="1"/>
            <a:r>
              <a:rPr lang="en-US" dirty="0"/>
              <a:t>Reflections</a:t>
            </a:r>
          </a:p>
          <a:p>
            <a:pPr lvl="1"/>
            <a:r>
              <a:rPr lang="en-US" dirty="0"/>
              <a:t>Transparency</a:t>
            </a:r>
          </a:p>
          <a:p>
            <a:pPr lvl="1"/>
            <a:r>
              <a:rPr lang="en-US" dirty="0"/>
              <a:t>Uniform coloring </a:t>
            </a:r>
          </a:p>
          <a:p>
            <a:r>
              <a:rPr lang="en-US" dirty="0"/>
              <a:t>No confidence for predictions</a:t>
            </a:r>
          </a:p>
        </p:txBody>
      </p:sp>
      <p:sp>
        <p:nvSpPr>
          <p:cNvPr id="4" name="Foliennummernplatzhalter 3">
            <a:extLst>
              <a:ext uri="{FF2B5EF4-FFF2-40B4-BE49-F238E27FC236}">
                <a16:creationId xmlns:a16="http://schemas.microsoft.com/office/drawing/2014/main" id="{87DD0A01-755C-4E6D-AB5A-DCFE1606A992}"/>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35850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Conclusion</a:t>
            </a:r>
          </a:p>
        </p:txBody>
      </p:sp>
      <p:sp>
        <p:nvSpPr>
          <p:cNvPr id="3" name="Inhaltsplatzhalter 2">
            <a:extLst>
              <a:ext uri="{FF2B5EF4-FFF2-40B4-BE49-F238E27FC236}">
                <a16:creationId xmlns:a16="http://schemas.microsoft.com/office/drawing/2014/main" id="{3622EEDD-0B77-4F18-A59E-6F73D8E60520}"/>
              </a:ext>
            </a:extLst>
          </p:cNvPr>
          <p:cNvSpPr>
            <a:spLocks noGrp="1"/>
          </p:cNvSpPr>
          <p:nvPr>
            <p:ph idx="1"/>
          </p:nvPr>
        </p:nvSpPr>
        <p:spPr/>
        <p:txBody>
          <a:bodyPr>
            <a:normAutofit/>
          </a:bodyPr>
          <a:lstStyle/>
          <a:p>
            <a:r>
              <a:rPr lang="en-US" dirty="0"/>
              <a:t>Modified recurrent AE as a simple and lightweight depth estimator</a:t>
            </a:r>
          </a:p>
          <a:p>
            <a:r>
              <a:rPr lang="en-US" dirty="0"/>
              <a:t>Real-world dataset hard to acquire</a:t>
            </a:r>
          </a:p>
          <a:p>
            <a:r>
              <a:rPr lang="en-US" dirty="0"/>
              <a:t>Training on synthetic dataset is superior</a:t>
            </a:r>
          </a:p>
          <a:p>
            <a:r>
              <a:rPr lang="en-US" dirty="0"/>
              <a:t>Future directions</a:t>
            </a:r>
          </a:p>
          <a:p>
            <a:pPr lvl="1"/>
            <a:r>
              <a:rPr lang="en-US" dirty="0"/>
              <a:t>Optimize training data and recurrent autoencoder</a:t>
            </a:r>
          </a:p>
          <a:p>
            <a:pPr lvl="1"/>
            <a:r>
              <a:rPr lang="en-US" dirty="0"/>
              <a:t>Recurrent AE interesting for structure from motion</a:t>
            </a:r>
          </a:p>
          <a:p>
            <a:pPr lvl="2">
              <a:buFont typeface="Wingdings" panose="05000000000000000000" pitchFamily="2" charset="2"/>
              <a:buChar char=""/>
            </a:pPr>
            <a:r>
              <a:rPr lang="en-US" dirty="0"/>
              <a:t>Combine with </a:t>
            </a:r>
            <a:r>
              <a:rPr lang="en-US" dirty="0" err="1"/>
              <a:t>CoC</a:t>
            </a:r>
            <a:r>
              <a:rPr lang="en-US" dirty="0"/>
              <a:t> for superior depth prediction</a:t>
            </a:r>
          </a:p>
          <a:p>
            <a:pPr lvl="1"/>
            <a:endParaRPr lang="en-GB" dirty="0"/>
          </a:p>
        </p:txBody>
      </p:sp>
      <p:sp>
        <p:nvSpPr>
          <p:cNvPr id="4" name="Foliennummernplatzhalter 3">
            <a:extLst>
              <a:ext uri="{FF2B5EF4-FFF2-40B4-BE49-F238E27FC236}">
                <a16:creationId xmlns:a16="http://schemas.microsoft.com/office/drawing/2014/main" id="{BFDDAF79-C8DA-4218-B880-99CE22F4D6E6}"/>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48695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US" dirty="0"/>
              <a:t>T</a:t>
            </a:r>
            <a:r>
              <a:rPr lang="en-GB" dirty="0"/>
              <a:t>he End</a:t>
            </a:r>
          </a:p>
        </p:txBody>
      </p:sp>
      <p:sp>
        <p:nvSpPr>
          <p:cNvPr id="4" name="Foliennummernplatzhalter 3">
            <a:extLst>
              <a:ext uri="{FF2B5EF4-FFF2-40B4-BE49-F238E27FC236}">
                <a16:creationId xmlns:a16="http://schemas.microsoft.com/office/drawing/2014/main" id="{BFDDAF79-C8DA-4218-B880-99CE22F4D6E6}"/>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1354716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E852AE39-B6CB-4ABD-93B4-F1467501AF5F}"/>
              </a:ext>
            </a:extLst>
          </p:cNvPr>
          <p:cNvPicPr>
            <a:picLocks noChangeAspect="1"/>
          </p:cNvPicPr>
          <p:nvPr/>
        </p:nvPicPr>
        <p:blipFill>
          <a:blip r:embed="rId3"/>
          <a:stretch>
            <a:fillRect/>
          </a:stretch>
        </p:blipFill>
        <p:spPr>
          <a:xfrm>
            <a:off x="3163583" y="2632198"/>
            <a:ext cx="2833068" cy="1593601"/>
          </a:xfrm>
          <a:prstGeom prst="rect">
            <a:avLst/>
          </a:prstGeom>
        </p:spPr>
      </p:pic>
      <p:pic>
        <p:nvPicPr>
          <p:cNvPr id="23" name="Grafik 22">
            <a:extLst>
              <a:ext uri="{FF2B5EF4-FFF2-40B4-BE49-F238E27FC236}">
                <a16:creationId xmlns:a16="http://schemas.microsoft.com/office/drawing/2014/main" id="{04BC54E1-4411-4C50-B731-1ACB107C8963}"/>
              </a:ext>
            </a:extLst>
          </p:cNvPr>
          <p:cNvPicPr>
            <a:picLocks noChangeAspect="1"/>
          </p:cNvPicPr>
          <p:nvPr/>
        </p:nvPicPr>
        <p:blipFill>
          <a:blip r:embed="rId4"/>
          <a:stretch>
            <a:fillRect/>
          </a:stretch>
        </p:blipFill>
        <p:spPr>
          <a:xfrm>
            <a:off x="3164804" y="4467773"/>
            <a:ext cx="2830627" cy="1592228"/>
          </a:xfrm>
          <a:prstGeom prst="rect">
            <a:avLst/>
          </a:prstGeom>
        </p:spPr>
      </p:pic>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Results Static (</a:t>
            </a:r>
            <a:r>
              <a:rPr lang="en-GB" dirty="0" err="1"/>
              <a:t>Suwajanakorn</a:t>
            </a:r>
            <a:r>
              <a:rPr lang="en-GB" dirty="0"/>
              <a:t>): </a:t>
            </a:r>
            <a:r>
              <a:rPr lang="en-US" dirty="0" err="1"/>
              <a:t>CoC</a:t>
            </a:r>
            <a:r>
              <a:rPr lang="en-US" dirty="0"/>
              <a:t> Supervision</a:t>
            </a:r>
            <a:endParaRPr lang="en-GB" dirty="0"/>
          </a:p>
        </p:txBody>
      </p:sp>
      <p:sp>
        <p:nvSpPr>
          <p:cNvPr id="4" name="Foliennummernplatzhalter 3">
            <a:extLst>
              <a:ext uri="{FF2B5EF4-FFF2-40B4-BE49-F238E27FC236}">
                <a16:creationId xmlns:a16="http://schemas.microsoft.com/office/drawing/2014/main" id="{F53A6D62-8B6D-4D6C-9932-12DBF814C60F}"/>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5" name="Grafik 4">
            <a:extLst>
              <a:ext uri="{FF2B5EF4-FFF2-40B4-BE49-F238E27FC236}">
                <a16:creationId xmlns:a16="http://schemas.microsoft.com/office/drawing/2014/main" id="{276DB8B3-77CD-4B77-A95D-A0766A6D8FF1}"/>
              </a:ext>
            </a:extLst>
          </p:cNvPr>
          <p:cNvPicPr>
            <a:picLocks noChangeAspect="1"/>
          </p:cNvPicPr>
          <p:nvPr/>
        </p:nvPicPr>
        <p:blipFill>
          <a:blip r:embed="rId5"/>
          <a:stretch>
            <a:fillRect/>
          </a:stretch>
        </p:blipFill>
        <p:spPr>
          <a:xfrm>
            <a:off x="200064" y="2632201"/>
            <a:ext cx="2833068" cy="1593601"/>
          </a:xfrm>
          <a:prstGeom prst="rect">
            <a:avLst/>
          </a:prstGeom>
        </p:spPr>
      </p:pic>
      <p:pic>
        <p:nvPicPr>
          <p:cNvPr id="6" name="Grafik 5">
            <a:extLst>
              <a:ext uri="{FF2B5EF4-FFF2-40B4-BE49-F238E27FC236}">
                <a16:creationId xmlns:a16="http://schemas.microsoft.com/office/drawing/2014/main" id="{98EDD1AB-1D8F-4266-A704-55DF458503F2}"/>
              </a:ext>
            </a:extLst>
          </p:cNvPr>
          <p:cNvPicPr>
            <a:picLocks noChangeAspect="1"/>
          </p:cNvPicPr>
          <p:nvPr/>
        </p:nvPicPr>
        <p:blipFill>
          <a:blip r:embed="rId6"/>
          <a:stretch>
            <a:fillRect/>
          </a:stretch>
        </p:blipFill>
        <p:spPr>
          <a:xfrm>
            <a:off x="9090627" y="2632198"/>
            <a:ext cx="2833068" cy="1593600"/>
          </a:xfrm>
          <a:prstGeom prst="rect">
            <a:avLst/>
          </a:prstGeom>
        </p:spPr>
      </p:pic>
      <p:pic>
        <p:nvPicPr>
          <p:cNvPr id="7" name="Grafik 6">
            <a:extLst>
              <a:ext uri="{FF2B5EF4-FFF2-40B4-BE49-F238E27FC236}">
                <a16:creationId xmlns:a16="http://schemas.microsoft.com/office/drawing/2014/main" id="{C64C6E9D-B673-4403-9D2E-FE324B078141}"/>
              </a:ext>
            </a:extLst>
          </p:cNvPr>
          <p:cNvPicPr>
            <a:picLocks noChangeAspect="1"/>
          </p:cNvPicPr>
          <p:nvPr/>
        </p:nvPicPr>
        <p:blipFill>
          <a:blip r:embed="rId7"/>
          <a:stretch>
            <a:fillRect/>
          </a:stretch>
        </p:blipFill>
        <p:spPr>
          <a:xfrm>
            <a:off x="6127107" y="2632199"/>
            <a:ext cx="2833066" cy="1593600"/>
          </a:xfrm>
          <a:prstGeom prst="rect">
            <a:avLst/>
          </a:prstGeom>
        </p:spPr>
      </p:pic>
      <p:pic>
        <p:nvPicPr>
          <p:cNvPr id="10" name="Grafik 9">
            <a:extLst>
              <a:ext uri="{FF2B5EF4-FFF2-40B4-BE49-F238E27FC236}">
                <a16:creationId xmlns:a16="http://schemas.microsoft.com/office/drawing/2014/main" id="{8B4B3F68-D9F0-425C-AF5A-E07AA4299724}"/>
              </a:ext>
            </a:extLst>
          </p:cNvPr>
          <p:cNvPicPr>
            <a:picLocks noChangeAspect="1"/>
          </p:cNvPicPr>
          <p:nvPr/>
        </p:nvPicPr>
        <p:blipFill>
          <a:blip r:embed="rId8"/>
          <a:stretch>
            <a:fillRect/>
          </a:stretch>
        </p:blipFill>
        <p:spPr>
          <a:xfrm>
            <a:off x="9091847" y="4467773"/>
            <a:ext cx="2830627" cy="1592228"/>
          </a:xfrm>
          <a:prstGeom prst="rect">
            <a:avLst/>
          </a:prstGeom>
        </p:spPr>
      </p:pic>
      <p:pic>
        <p:nvPicPr>
          <p:cNvPr id="11" name="Grafik 10">
            <a:extLst>
              <a:ext uri="{FF2B5EF4-FFF2-40B4-BE49-F238E27FC236}">
                <a16:creationId xmlns:a16="http://schemas.microsoft.com/office/drawing/2014/main" id="{7D0DF414-E248-4B72-B022-F5E57E2CC473}"/>
              </a:ext>
            </a:extLst>
          </p:cNvPr>
          <p:cNvPicPr>
            <a:picLocks noChangeAspect="1"/>
          </p:cNvPicPr>
          <p:nvPr/>
        </p:nvPicPr>
        <p:blipFill>
          <a:blip r:embed="rId9"/>
          <a:stretch>
            <a:fillRect/>
          </a:stretch>
        </p:blipFill>
        <p:spPr>
          <a:xfrm>
            <a:off x="6128326" y="4467774"/>
            <a:ext cx="2830627" cy="1592228"/>
          </a:xfrm>
          <a:prstGeom prst="rect">
            <a:avLst/>
          </a:prstGeom>
        </p:spPr>
      </p:pic>
      <p:sp>
        <p:nvSpPr>
          <p:cNvPr id="13" name="Textfeld 12">
            <a:extLst>
              <a:ext uri="{FF2B5EF4-FFF2-40B4-BE49-F238E27FC236}">
                <a16:creationId xmlns:a16="http://schemas.microsoft.com/office/drawing/2014/main" id="{3E50BD64-2059-4C08-B2DB-F89BAA8E6A8E}"/>
              </a:ext>
            </a:extLst>
          </p:cNvPr>
          <p:cNvSpPr txBox="1"/>
          <p:nvPr/>
        </p:nvSpPr>
        <p:spPr>
          <a:xfrm>
            <a:off x="3163584" y="1675878"/>
            <a:ext cx="2833070" cy="830997"/>
          </a:xfrm>
          <a:prstGeom prst="rect">
            <a:avLst/>
          </a:prstGeom>
          <a:noFill/>
        </p:spPr>
        <p:txBody>
          <a:bodyPr wrap="square" rtlCol="0">
            <a:spAutoFit/>
          </a:bodyPr>
          <a:lstStyle/>
          <a:p>
            <a:pPr algn="ctr"/>
            <a:r>
              <a:rPr lang="en-GB" sz="2400" dirty="0"/>
              <a:t>LSTM-DDFF</a:t>
            </a:r>
          </a:p>
          <a:p>
            <a:pPr algn="ctr"/>
            <a:r>
              <a:rPr lang="en-GB" sz="2400" dirty="0"/>
              <a:t>Small </a:t>
            </a:r>
            <a:r>
              <a:rPr lang="en-GB" sz="2400" dirty="0" err="1"/>
              <a:t>Obj</a:t>
            </a:r>
            <a:endParaRPr lang="en-GB" sz="2400" dirty="0"/>
          </a:p>
        </p:txBody>
      </p:sp>
      <p:sp>
        <p:nvSpPr>
          <p:cNvPr id="17" name="Textfeld 16">
            <a:extLst>
              <a:ext uri="{FF2B5EF4-FFF2-40B4-BE49-F238E27FC236}">
                <a16:creationId xmlns:a16="http://schemas.microsoft.com/office/drawing/2014/main" id="{6B2CF7F5-B99B-4535-89DD-E182A0B531BE}"/>
              </a:ext>
            </a:extLst>
          </p:cNvPr>
          <p:cNvSpPr txBox="1"/>
          <p:nvPr/>
        </p:nvSpPr>
        <p:spPr>
          <a:xfrm>
            <a:off x="6095999" y="1678827"/>
            <a:ext cx="2833070" cy="830997"/>
          </a:xfrm>
          <a:prstGeom prst="rect">
            <a:avLst/>
          </a:prstGeom>
          <a:noFill/>
        </p:spPr>
        <p:txBody>
          <a:bodyPr wrap="square" rtlCol="0">
            <a:spAutoFit/>
          </a:bodyPr>
          <a:lstStyle/>
          <a:p>
            <a:pPr algn="ctr"/>
            <a:r>
              <a:rPr lang="en-GB" sz="2400" dirty="0"/>
              <a:t>Recurrent AE</a:t>
            </a:r>
          </a:p>
          <a:p>
            <a:pPr algn="ctr"/>
            <a:r>
              <a:rPr lang="en-GB" sz="2400" dirty="0"/>
              <a:t>Small </a:t>
            </a:r>
            <a:r>
              <a:rPr lang="en-GB" sz="2400" dirty="0" err="1"/>
              <a:t>Obj</a:t>
            </a:r>
            <a:endParaRPr lang="en-GB" sz="2400" dirty="0"/>
          </a:p>
        </p:txBody>
      </p:sp>
      <p:sp>
        <p:nvSpPr>
          <p:cNvPr id="18" name="Textfeld 17">
            <a:extLst>
              <a:ext uri="{FF2B5EF4-FFF2-40B4-BE49-F238E27FC236}">
                <a16:creationId xmlns:a16="http://schemas.microsoft.com/office/drawing/2014/main" id="{E4DF0F52-DAA3-49E4-9539-63153FF3E1E0}"/>
              </a:ext>
            </a:extLst>
          </p:cNvPr>
          <p:cNvSpPr txBox="1"/>
          <p:nvPr/>
        </p:nvSpPr>
        <p:spPr>
          <a:xfrm>
            <a:off x="9090626" y="1682550"/>
            <a:ext cx="2833070" cy="830997"/>
          </a:xfrm>
          <a:prstGeom prst="rect">
            <a:avLst/>
          </a:prstGeom>
          <a:noFill/>
        </p:spPr>
        <p:txBody>
          <a:bodyPr wrap="square" rtlCol="0">
            <a:spAutoFit/>
          </a:bodyPr>
          <a:lstStyle/>
          <a:p>
            <a:pPr algn="ctr"/>
            <a:r>
              <a:rPr lang="en-GB" sz="2400" dirty="0"/>
              <a:t>Recurrent AE</a:t>
            </a:r>
          </a:p>
          <a:p>
            <a:pPr algn="ctr"/>
            <a:r>
              <a:rPr lang="en-GB" sz="2400" dirty="0"/>
              <a:t>Small </a:t>
            </a:r>
            <a:r>
              <a:rPr lang="en-US" sz="2400" dirty="0"/>
              <a:t>&amp; Large Obj</a:t>
            </a:r>
            <a:endParaRPr lang="en-GB" sz="2400" dirty="0"/>
          </a:p>
        </p:txBody>
      </p:sp>
      <p:sp>
        <p:nvSpPr>
          <p:cNvPr id="19" name="Textfeld 18">
            <a:extLst>
              <a:ext uri="{FF2B5EF4-FFF2-40B4-BE49-F238E27FC236}">
                <a16:creationId xmlns:a16="http://schemas.microsoft.com/office/drawing/2014/main" id="{7AA74494-A219-4421-8ED2-71B7A0B7B8C1}"/>
              </a:ext>
            </a:extLst>
          </p:cNvPr>
          <p:cNvSpPr txBox="1"/>
          <p:nvPr/>
        </p:nvSpPr>
        <p:spPr>
          <a:xfrm>
            <a:off x="200063" y="2049547"/>
            <a:ext cx="2833070" cy="461665"/>
          </a:xfrm>
          <a:prstGeom prst="rect">
            <a:avLst/>
          </a:prstGeom>
          <a:noFill/>
        </p:spPr>
        <p:txBody>
          <a:bodyPr wrap="square" rtlCol="0">
            <a:spAutoFit/>
          </a:bodyPr>
          <a:lstStyle/>
          <a:p>
            <a:pPr algn="ctr"/>
            <a:r>
              <a:rPr lang="en-GB" sz="2400" dirty="0"/>
              <a:t>Input</a:t>
            </a:r>
          </a:p>
        </p:txBody>
      </p:sp>
      <p:pic>
        <p:nvPicPr>
          <p:cNvPr id="24" name="Grafik 23">
            <a:extLst>
              <a:ext uri="{FF2B5EF4-FFF2-40B4-BE49-F238E27FC236}">
                <a16:creationId xmlns:a16="http://schemas.microsoft.com/office/drawing/2014/main" id="{9509D8BD-D9DC-48DB-82F6-2336CFF36513}"/>
              </a:ext>
            </a:extLst>
          </p:cNvPr>
          <p:cNvPicPr>
            <a:picLocks noChangeAspect="1"/>
          </p:cNvPicPr>
          <p:nvPr/>
        </p:nvPicPr>
        <p:blipFill>
          <a:blip r:embed="rId10"/>
          <a:stretch>
            <a:fillRect/>
          </a:stretch>
        </p:blipFill>
        <p:spPr>
          <a:xfrm>
            <a:off x="-1" y="6710042"/>
            <a:ext cx="12192000" cy="147958"/>
          </a:xfrm>
          <a:prstGeom prst="rect">
            <a:avLst/>
          </a:prstGeom>
        </p:spPr>
      </p:pic>
    </p:spTree>
    <p:extLst>
      <p:ext uri="{BB962C8B-B14F-4D97-AF65-F5344CB8AC3E}">
        <p14:creationId xmlns:p14="http://schemas.microsoft.com/office/powerpoint/2010/main" val="39133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FE313CB5-3988-4732-A136-0D4DB16151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5322" y="1674707"/>
            <a:ext cx="8696635" cy="3508585"/>
          </a:xfrm>
          <a:prstGeom prst="rect">
            <a:avLst/>
          </a:prstGeom>
        </p:spPr>
      </p:pic>
      <p:sp>
        <p:nvSpPr>
          <p:cNvPr id="2" name="Titel 1">
            <a:extLst>
              <a:ext uri="{FF2B5EF4-FFF2-40B4-BE49-F238E27FC236}">
                <a16:creationId xmlns:a16="http://schemas.microsoft.com/office/drawing/2014/main" id="{32DC1CB9-9DE3-4586-A10B-82C3C7CBFE71}"/>
              </a:ext>
            </a:extLst>
          </p:cNvPr>
          <p:cNvSpPr>
            <a:spLocks noGrp="1"/>
          </p:cNvSpPr>
          <p:nvPr>
            <p:ph type="title"/>
          </p:nvPr>
        </p:nvSpPr>
        <p:spPr/>
        <p:txBody>
          <a:bodyPr/>
          <a:lstStyle/>
          <a:p>
            <a:r>
              <a:rPr lang="en-US" dirty="0"/>
              <a:t>Circle of Confusion (</a:t>
            </a:r>
            <a:r>
              <a:rPr lang="en-US" dirty="0" err="1"/>
              <a:t>CoC</a:t>
            </a:r>
            <a:r>
              <a:rPr lang="en-US" dirty="0"/>
              <a:t>)</a:t>
            </a:r>
            <a:endParaRPr lang="en-GB" dirty="0"/>
          </a:p>
        </p:txBody>
      </p:sp>
      <p:sp>
        <p:nvSpPr>
          <p:cNvPr id="4" name="Foliennummernplatzhalter 3">
            <a:extLst>
              <a:ext uri="{FF2B5EF4-FFF2-40B4-BE49-F238E27FC236}">
                <a16:creationId xmlns:a16="http://schemas.microsoft.com/office/drawing/2014/main" id="{88798B8C-42A0-47DD-9EC5-8625C6667F38}"/>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
        <p:nvSpPr>
          <p:cNvPr id="3" name="Rechteck 2">
            <a:extLst>
              <a:ext uri="{FF2B5EF4-FFF2-40B4-BE49-F238E27FC236}">
                <a16:creationId xmlns:a16="http://schemas.microsoft.com/office/drawing/2014/main" id="{E0055CAE-BDBF-4E0D-924D-2BE271442439}"/>
              </a:ext>
            </a:extLst>
          </p:cNvPr>
          <p:cNvSpPr/>
          <p:nvPr/>
        </p:nvSpPr>
        <p:spPr>
          <a:xfrm>
            <a:off x="810000" y="4628271"/>
            <a:ext cx="2749126" cy="109728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AF956972-BDFB-4F84-8484-7951978D54C0}"/>
                  </a:ext>
                </a:extLst>
              </p:cNvPr>
              <p:cNvSpPr txBox="1"/>
              <p:nvPr/>
            </p:nvSpPr>
            <p:spPr>
              <a:xfrm>
                <a:off x="909749" y="4728552"/>
                <a:ext cx="2564971" cy="909480"/>
              </a:xfrm>
              <a:prstGeom prst="rect">
                <a:avLst/>
              </a:prstGeom>
              <a:noFill/>
              <a:ln w="19050">
                <a:noFill/>
              </a:ln>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sz="2800" b="0" i="1" smtClean="0">
                          <a:latin typeface="Cambria Math" panose="02040503050406030204" pitchFamily="18" charset="0"/>
                        </a:rPr>
                        <m:t>𝑐</m:t>
                      </m:r>
                      <m:r>
                        <a:rPr lang="en-US" sz="280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𝐴𝑓</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𝐷</m:t>
                              </m:r>
                              <m:r>
                                <a:rPr lang="en-US" sz="2800" b="0" i="1" smtClean="0">
                                  <a:latin typeface="Cambria Math" panose="02040503050406030204" pitchFamily="18" charset="0"/>
                                </a:rPr>
                                <m:t>−</m:t>
                              </m:r>
                              <m:r>
                                <a:rPr lang="en-US" sz="2800" b="0" i="1" smtClean="0">
                                  <a:latin typeface="Cambria Math" panose="02040503050406030204" pitchFamily="18" charset="0"/>
                                </a:rPr>
                                <m:t>𝐹</m:t>
                              </m:r>
                            </m:e>
                          </m:d>
                        </m:num>
                        <m:den>
                          <m:r>
                            <a:rPr lang="en-US" sz="2800" b="0" i="1" smtClean="0">
                              <a:latin typeface="Cambria Math" panose="02040503050406030204" pitchFamily="18" charset="0"/>
                            </a:rPr>
                            <m:t>𝐷</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𝑓</m:t>
                          </m:r>
                          <m:r>
                            <a:rPr lang="en-US" sz="2800" b="0" i="1" smtClean="0">
                              <a:latin typeface="Cambria Math" panose="02040503050406030204" pitchFamily="18" charset="0"/>
                            </a:rPr>
                            <m:t>)</m:t>
                          </m:r>
                        </m:den>
                      </m:f>
                    </m:oMath>
                  </m:oMathPara>
                </a14:m>
                <a:endParaRPr lang="en-GB" sz="2800" dirty="0"/>
              </a:p>
            </p:txBody>
          </p:sp>
        </mc:Choice>
        <mc:Fallback xmlns="">
          <p:sp>
            <p:nvSpPr>
              <p:cNvPr id="5" name="Textfeld 4">
                <a:extLst>
                  <a:ext uri="{FF2B5EF4-FFF2-40B4-BE49-F238E27FC236}">
                    <a16:creationId xmlns:a16="http://schemas.microsoft.com/office/drawing/2014/main" id="{AF956972-BDFB-4F84-8484-7951978D54C0}"/>
                  </a:ext>
                </a:extLst>
              </p:cNvPr>
              <p:cNvSpPr txBox="1">
                <a:spLocks noRot="1" noChangeAspect="1" noMove="1" noResize="1" noEditPoints="1" noAdjustHandles="1" noChangeArrowheads="1" noChangeShapeType="1" noTextEdit="1"/>
              </p:cNvSpPr>
              <p:nvPr/>
            </p:nvSpPr>
            <p:spPr>
              <a:xfrm>
                <a:off x="909749" y="4728552"/>
                <a:ext cx="2564971" cy="909480"/>
              </a:xfrm>
              <a:prstGeom prst="rect">
                <a:avLst/>
              </a:prstGeom>
              <a:blipFill>
                <a:blip r:embed="rId5"/>
                <a:stretch>
                  <a:fillRect/>
                </a:stretch>
              </a:blipFill>
              <a:ln w="19050">
                <a:noFill/>
              </a:ln>
            </p:spPr>
            <p:txBody>
              <a:bodyPr/>
              <a:lstStyle/>
              <a:p>
                <a:r>
                  <a:rPr lang="en-GB">
                    <a:noFill/>
                  </a:rPr>
                  <a:t> </a:t>
                </a:r>
              </a:p>
            </p:txBody>
          </p:sp>
        </mc:Fallback>
      </mc:AlternateContent>
    </p:spTree>
    <p:extLst>
      <p:ext uri="{BB962C8B-B14F-4D97-AF65-F5344CB8AC3E}">
        <p14:creationId xmlns:p14="http://schemas.microsoft.com/office/powerpoint/2010/main" val="3192606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Related Work: Depth from Focus </a:t>
            </a:r>
            <a:br>
              <a:rPr lang="en-GB" dirty="0"/>
            </a:br>
            <a:r>
              <a:rPr lang="en-GB" dirty="0"/>
              <a:t>(</a:t>
            </a:r>
            <a:r>
              <a:rPr lang="en-GB" dirty="0" err="1"/>
              <a:t>Suwajanakorn</a:t>
            </a:r>
            <a:r>
              <a:rPr lang="en-GB" dirty="0"/>
              <a:t> et. al)</a:t>
            </a:r>
          </a:p>
        </p:txBody>
      </p:sp>
      <p:sp>
        <p:nvSpPr>
          <p:cNvPr id="3" name="Inhaltsplatzhalter 2">
            <a:extLst>
              <a:ext uri="{FF2B5EF4-FFF2-40B4-BE49-F238E27FC236}">
                <a16:creationId xmlns:a16="http://schemas.microsoft.com/office/drawing/2014/main" id="{3622EEDD-0B77-4F18-A59E-6F73D8E60520}"/>
              </a:ext>
            </a:extLst>
          </p:cNvPr>
          <p:cNvSpPr>
            <a:spLocks noGrp="1"/>
          </p:cNvSpPr>
          <p:nvPr>
            <p:ph idx="1"/>
          </p:nvPr>
        </p:nvSpPr>
        <p:spPr>
          <a:xfrm>
            <a:off x="818712" y="1745268"/>
            <a:ext cx="4968477" cy="5021291"/>
          </a:xfrm>
        </p:spPr>
        <p:txBody>
          <a:bodyPr/>
          <a:lstStyle/>
          <a:p>
            <a:r>
              <a:rPr lang="en-US" dirty="0"/>
              <a:t>Variational approach for static focus stacks</a:t>
            </a:r>
          </a:p>
          <a:p>
            <a:r>
              <a:rPr lang="en-US" dirty="0"/>
              <a:t>Perfectly static dataset</a:t>
            </a:r>
          </a:p>
          <a:p>
            <a:endParaRPr lang="en-GB" dirty="0"/>
          </a:p>
        </p:txBody>
      </p:sp>
      <p:sp>
        <p:nvSpPr>
          <p:cNvPr id="4" name="Foliennummernplatzhalter 3">
            <a:extLst>
              <a:ext uri="{FF2B5EF4-FFF2-40B4-BE49-F238E27FC236}">
                <a16:creationId xmlns:a16="http://schemas.microsoft.com/office/drawing/2014/main" id="{9FC9FD75-0BFC-4805-A518-FC17D34F476F}"/>
              </a:ext>
            </a:extLst>
          </p:cNvPr>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14" name="Grafik 13">
            <a:extLst>
              <a:ext uri="{FF2B5EF4-FFF2-40B4-BE49-F238E27FC236}">
                <a16:creationId xmlns:a16="http://schemas.microsoft.com/office/drawing/2014/main" id="{2EBF8C13-8177-4328-A967-8506507F67D6}"/>
              </a:ext>
            </a:extLst>
          </p:cNvPr>
          <p:cNvPicPr>
            <a:picLocks noChangeAspect="1"/>
          </p:cNvPicPr>
          <p:nvPr/>
        </p:nvPicPr>
        <p:blipFill>
          <a:blip r:embed="rId3"/>
          <a:stretch>
            <a:fillRect/>
          </a:stretch>
        </p:blipFill>
        <p:spPr>
          <a:xfrm>
            <a:off x="5993642" y="1998751"/>
            <a:ext cx="5738750" cy="3573580"/>
          </a:xfrm>
          <a:prstGeom prst="rect">
            <a:avLst/>
          </a:prstGeom>
        </p:spPr>
      </p:pic>
    </p:spTree>
    <p:extLst>
      <p:ext uri="{BB962C8B-B14F-4D97-AF65-F5344CB8AC3E}">
        <p14:creationId xmlns:p14="http://schemas.microsoft.com/office/powerpoint/2010/main" val="377544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Motivation: Video Depth from Focus</a:t>
            </a:r>
          </a:p>
        </p:txBody>
      </p:sp>
      <p:sp>
        <p:nvSpPr>
          <p:cNvPr id="3" name="Inhaltsplatzhalter 2">
            <a:extLst>
              <a:ext uri="{FF2B5EF4-FFF2-40B4-BE49-F238E27FC236}">
                <a16:creationId xmlns:a16="http://schemas.microsoft.com/office/drawing/2014/main" id="{3622EEDD-0B77-4F18-A59E-6F73D8E60520}"/>
              </a:ext>
            </a:extLst>
          </p:cNvPr>
          <p:cNvSpPr>
            <a:spLocks noGrp="1"/>
          </p:cNvSpPr>
          <p:nvPr>
            <p:ph idx="1"/>
          </p:nvPr>
        </p:nvSpPr>
        <p:spPr/>
        <p:txBody>
          <a:bodyPr/>
          <a:lstStyle/>
          <a:p>
            <a:r>
              <a:rPr lang="en-GB" dirty="0"/>
              <a:t>Video Depth-From-Defocus</a:t>
            </a:r>
            <a:r>
              <a:rPr lang="en-US" dirty="0"/>
              <a:t> (</a:t>
            </a:r>
            <a:r>
              <a:rPr lang="en-GB" dirty="0" err="1"/>
              <a:t>Hyeongwoo</a:t>
            </a:r>
            <a:r>
              <a:rPr lang="en-GB" dirty="0"/>
              <a:t> et al.)</a:t>
            </a:r>
          </a:p>
          <a:p>
            <a:pPr lvl="1"/>
            <a:r>
              <a:rPr lang="en-GB" dirty="0"/>
              <a:t>Similar aim</a:t>
            </a:r>
            <a:r>
              <a:rPr lang="en-US" dirty="0"/>
              <a:t>: video depth from defocus</a:t>
            </a:r>
            <a:endParaRPr lang="en-GB" dirty="0"/>
          </a:p>
          <a:p>
            <a:pPr lvl="1"/>
            <a:r>
              <a:rPr lang="en-GB" dirty="0"/>
              <a:t>Complex multi-step variational approach</a:t>
            </a:r>
          </a:p>
          <a:p>
            <a:pPr lvl="1">
              <a:spcAft>
                <a:spcPts val="1800"/>
              </a:spcAft>
            </a:pPr>
            <a:r>
              <a:rPr lang="en-GB" dirty="0"/>
              <a:t>Limited regarding the amount of motion which can be compensated</a:t>
            </a:r>
            <a:endParaRPr lang="en-US" dirty="0"/>
          </a:p>
          <a:p>
            <a:r>
              <a:rPr lang="en-GB" dirty="0"/>
              <a:t>Deep Depth From Focus</a:t>
            </a:r>
            <a:r>
              <a:rPr lang="en-US" dirty="0"/>
              <a:t> (</a:t>
            </a:r>
            <a:r>
              <a:rPr lang="en-US" dirty="0" err="1"/>
              <a:t>Hazırbaş</a:t>
            </a:r>
            <a:r>
              <a:rPr lang="en-US" dirty="0"/>
              <a:t> et al.)</a:t>
            </a:r>
          </a:p>
          <a:p>
            <a:pPr lvl="1"/>
            <a:r>
              <a:rPr lang="en-US" dirty="0"/>
              <a:t>Deep learning approach</a:t>
            </a:r>
          </a:p>
          <a:p>
            <a:pPr lvl="1"/>
            <a:r>
              <a:rPr lang="en-US" dirty="0"/>
              <a:t>Limited to static scenes</a:t>
            </a:r>
          </a:p>
          <a:p>
            <a:pPr lvl="1"/>
            <a:r>
              <a:rPr lang="en-US" dirty="0"/>
              <a:t>Limited generalization</a:t>
            </a:r>
          </a:p>
        </p:txBody>
      </p:sp>
      <p:sp>
        <p:nvSpPr>
          <p:cNvPr id="4" name="Foliennummernplatzhalter 3">
            <a:extLst>
              <a:ext uri="{FF2B5EF4-FFF2-40B4-BE49-F238E27FC236}">
                <a16:creationId xmlns:a16="http://schemas.microsoft.com/office/drawing/2014/main" id="{AF42AA21-E3A4-410E-BE6A-AB42CC9241A8}"/>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68623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Related Work: </a:t>
            </a:r>
            <a:r>
              <a:rPr lang="en-US" dirty="0"/>
              <a:t>Burst Image Deblurring</a:t>
            </a:r>
            <a:br>
              <a:rPr lang="en-GB" dirty="0"/>
            </a:br>
            <a:r>
              <a:rPr lang="en-GB" dirty="0"/>
              <a:t>(</a:t>
            </a:r>
            <a:r>
              <a:rPr lang="en-GB" dirty="0" err="1"/>
              <a:t>Aittala</a:t>
            </a:r>
            <a:r>
              <a:rPr lang="en-GB" dirty="0"/>
              <a:t> et. al)</a:t>
            </a:r>
          </a:p>
        </p:txBody>
      </p:sp>
      <p:sp>
        <p:nvSpPr>
          <p:cNvPr id="3" name="Inhaltsplatzhalter 2">
            <a:extLst>
              <a:ext uri="{FF2B5EF4-FFF2-40B4-BE49-F238E27FC236}">
                <a16:creationId xmlns:a16="http://schemas.microsoft.com/office/drawing/2014/main" id="{3622EEDD-0B77-4F18-A59E-6F73D8E60520}"/>
              </a:ext>
            </a:extLst>
          </p:cNvPr>
          <p:cNvSpPr>
            <a:spLocks noGrp="1"/>
          </p:cNvSpPr>
          <p:nvPr>
            <p:ph idx="1"/>
          </p:nvPr>
        </p:nvSpPr>
        <p:spPr>
          <a:xfrm>
            <a:off x="818712" y="1745268"/>
            <a:ext cx="5775698" cy="5021291"/>
          </a:xfrm>
        </p:spPr>
        <p:txBody>
          <a:bodyPr/>
          <a:lstStyle/>
          <a:p>
            <a:r>
              <a:rPr lang="en-GB" dirty="0"/>
              <a:t>Permutation Invariant CNN</a:t>
            </a:r>
            <a:endParaRPr lang="en-US" dirty="0"/>
          </a:p>
          <a:p>
            <a:pPr lvl="1"/>
            <a:r>
              <a:rPr lang="en-US" dirty="0"/>
              <a:t>Encoder-Decoder</a:t>
            </a:r>
          </a:p>
          <a:p>
            <a:pPr lvl="1"/>
            <a:r>
              <a:rPr lang="en-US" dirty="0"/>
              <a:t>Sequence input</a:t>
            </a:r>
          </a:p>
          <a:p>
            <a:pPr lvl="1"/>
            <a:r>
              <a:rPr lang="en-US" dirty="0"/>
              <a:t>Order invariant</a:t>
            </a:r>
          </a:p>
          <a:p>
            <a:pPr lvl="1"/>
            <a:r>
              <a:rPr lang="en-US" dirty="0"/>
              <a:t>Global max-pool layers for information exchange</a:t>
            </a:r>
            <a:endParaRPr lang="en-GB" dirty="0"/>
          </a:p>
        </p:txBody>
      </p:sp>
      <p:sp>
        <p:nvSpPr>
          <p:cNvPr id="4" name="Foliennummernplatzhalter 3">
            <a:extLst>
              <a:ext uri="{FF2B5EF4-FFF2-40B4-BE49-F238E27FC236}">
                <a16:creationId xmlns:a16="http://schemas.microsoft.com/office/drawing/2014/main" id="{9FC9FD75-0BFC-4805-A518-FC17D34F476F}"/>
              </a:ext>
            </a:extLst>
          </p:cNvPr>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7" name="Grafik 6">
            <a:extLst>
              <a:ext uri="{FF2B5EF4-FFF2-40B4-BE49-F238E27FC236}">
                <a16:creationId xmlns:a16="http://schemas.microsoft.com/office/drawing/2014/main" id="{255000F3-4030-4E15-83B3-14FB1DB913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94410" y="1745268"/>
            <a:ext cx="5146076" cy="4705951"/>
          </a:xfrm>
          <a:prstGeom prst="rect">
            <a:avLst/>
          </a:prstGeom>
        </p:spPr>
      </p:pic>
    </p:spTree>
    <p:extLst>
      <p:ext uri="{BB962C8B-B14F-4D97-AF65-F5344CB8AC3E}">
        <p14:creationId xmlns:p14="http://schemas.microsoft.com/office/powerpoint/2010/main" val="1949313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Related Work: </a:t>
            </a:r>
            <a:r>
              <a:rPr lang="en-US" dirty="0"/>
              <a:t>Burst Image Deblurring</a:t>
            </a:r>
            <a:br>
              <a:rPr lang="en-GB" dirty="0"/>
            </a:br>
            <a:r>
              <a:rPr lang="en-GB" dirty="0"/>
              <a:t>(</a:t>
            </a:r>
            <a:r>
              <a:rPr lang="en-GB" dirty="0" err="1"/>
              <a:t>Aittala</a:t>
            </a:r>
            <a:r>
              <a:rPr lang="en-GB" dirty="0"/>
              <a:t> et. al) - </a:t>
            </a:r>
            <a:r>
              <a:rPr lang="en-US" dirty="0"/>
              <a:t>Global Max-Pooling</a:t>
            </a:r>
            <a:endParaRPr lang="en-GB" dirty="0"/>
          </a:p>
        </p:txBody>
      </p:sp>
      <p:sp>
        <p:nvSpPr>
          <p:cNvPr id="4" name="Foliennummernplatzhalter 3">
            <a:extLst>
              <a:ext uri="{FF2B5EF4-FFF2-40B4-BE49-F238E27FC236}">
                <a16:creationId xmlns:a16="http://schemas.microsoft.com/office/drawing/2014/main" id="{9FC9FD75-0BFC-4805-A518-FC17D34F476F}"/>
              </a:ext>
            </a:extLst>
          </p:cNvPr>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5" name="Grafik 4">
            <a:extLst>
              <a:ext uri="{FF2B5EF4-FFF2-40B4-BE49-F238E27FC236}">
                <a16:creationId xmlns:a16="http://schemas.microsoft.com/office/drawing/2014/main" id="{5986E0C5-4D7F-48AE-80DE-9189906045F6}"/>
              </a:ext>
            </a:extLst>
          </p:cNvPr>
          <p:cNvPicPr>
            <a:picLocks noChangeAspect="1"/>
          </p:cNvPicPr>
          <p:nvPr/>
        </p:nvPicPr>
        <p:blipFill>
          <a:blip r:embed="rId3"/>
          <a:stretch>
            <a:fillRect/>
          </a:stretch>
        </p:blipFill>
        <p:spPr>
          <a:xfrm>
            <a:off x="1855136" y="1742980"/>
            <a:ext cx="8481728" cy="4779336"/>
          </a:xfrm>
          <a:prstGeom prst="rect">
            <a:avLst/>
          </a:prstGeom>
        </p:spPr>
      </p:pic>
    </p:spTree>
    <p:extLst>
      <p:ext uri="{BB962C8B-B14F-4D97-AF65-F5344CB8AC3E}">
        <p14:creationId xmlns:p14="http://schemas.microsoft.com/office/powerpoint/2010/main" val="559860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Related Work: Interactive Reconstruction </a:t>
            </a:r>
            <a:br>
              <a:rPr lang="en-GB" dirty="0"/>
            </a:br>
            <a:r>
              <a:rPr lang="en-GB" dirty="0"/>
              <a:t>(Chaitanya et al.) - </a:t>
            </a:r>
            <a:r>
              <a:rPr lang="en-US" dirty="0"/>
              <a:t>Recurrent Block</a:t>
            </a:r>
            <a:endParaRPr lang="en-GB" dirty="0"/>
          </a:p>
        </p:txBody>
      </p:sp>
      <p:sp>
        <p:nvSpPr>
          <p:cNvPr id="4" name="Foliennummernplatzhalter 3">
            <a:extLst>
              <a:ext uri="{FF2B5EF4-FFF2-40B4-BE49-F238E27FC236}">
                <a16:creationId xmlns:a16="http://schemas.microsoft.com/office/drawing/2014/main" id="{9FC9FD75-0BFC-4805-A518-FC17D34F476F}"/>
              </a:ext>
            </a:extLst>
          </p:cNvPr>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10" name="Grafik 9">
            <a:extLst>
              <a:ext uri="{FF2B5EF4-FFF2-40B4-BE49-F238E27FC236}">
                <a16:creationId xmlns:a16="http://schemas.microsoft.com/office/drawing/2014/main" id="{9755263C-AAF2-4741-A77C-54FF3119DDD0}"/>
              </a:ext>
            </a:extLst>
          </p:cNvPr>
          <p:cNvPicPr>
            <a:picLocks noChangeAspect="1"/>
          </p:cNvPicPr>
          <p:nvPr/>
        </p:nvPicPr>
        <p:blipFill>
          <a:blip r:embed="rId3"/>
          <a:stretch>
            <a:fillRect/>
          </a:stretch>
        </p:blipFill>
        <p:spPr>
          <a:xfrm>
            <a:off x="2666138" y="1806803"/>
            <a:ext cx="6859724" cy="4599684"/>
          </a:xfrm>
          <a:prstGeom prst="rect">
            <a:avLst/>
          </a:prstGeom>
        </p:spPr>
      </p:pic>
    </p:spTree>
    <p:extLst>
      <p:ext uri="{BB962C8B-B14F-4D97-AF65-F5344CB8AC3E}">
        <p14:creationId xmlns:p14="http://schemas.microsoft.com/office/powerpoint/2010/main" val="2591908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274923-8E85-4F75-869A-DF46391BCBC9}"/>
              </a:ext>
            </a:extLst>
          </p:cNvPr>
          <p:cNvSpPr>
            <a:spLocks noGrp="1"/>
          </p:cNvSpPr>
          <p:nvPr>
            <p:ph type="title"/>
          </p:nvPr>
        </p:nvSpPr>
        <p:spPr/>
        <p:txBody>
          <a:bodyPr/>
          <a:lstStyle/>
          <a:p>
            <a:r>
              <a:rPr lang="en-GB" dirty="0"/>
              <a:t>LSTM-DDFF</a:t>
            </a:r>
          </a:p>
        </p:txBody>
      </p:sp>
      <p:sp>
        <p:nvSpPr>
          <p:cNvPr id="3" name="Inhaltsplatzhalter 2">
            <a:extLst>
              <a:ext uri="{FF2B5EF4-FFF2-40B4-BE49-F238E27FC236}">
                <a16:creationId xmlns:a16="http://schemas.microsoft.com/office/drawing/2014/main" id="{9FC1A88F-E366-49BF-BC89-1F095AC3574D}"/>
              </a:ext>
            </a:extLst>
          </p:cNvPr>
          <p:cNvSpPr>
            <a:spLocks noGrp="1"/>
          </p:cNvSpPr>
          <p:nvPr>
            <p:ph idx="1"/>
          </p:nvPr>
        </p:nvSpPr>
        <p:spPr>
          <a:xfrm>
            <a:off x="818712" y="1745268"/>
            <a:ext cx="7016993" cy="5021291"/>
          </a:xfrm>
        </p:spPr>
        <p:txBody>
          <a:bodyPr/>
          <a:lstStyle/>
          <a:p>
            <a:r>
              <a:rPr lang="en-US" dirty="0"/>
              <a:t>DDFF lacks sequential understanding</a:t>
            </a:r>
          </a:p>
          <a:p>
            <a:pPr lvl="1">
              <a:buFont typeface="Wingdings" panose="05000000000000000000" pitchFamily="2" charset="2"/>
              <a:buChar char=""/>
            </a:pPr>
            <a:r>
              <a:rPr lang="en-US" dirty="0"/>
              <a:t>Use LSTM</a:t>
            </a:r>
          </a:p>
          <a:p>
            <a:r>
              <a:rPr lang="en-US" dirty="0"/>
              <a:t>Recurrent Module</a:t>
            </a:r>
          </a:p>
          <a:p>
            <a:pPr lvl="1"/>
            <a:r>
              <a:rPr lang="en-US" dirty="0"/>
              <a:t>Flattening and dimension reduction</a:t>
            </a:r>
          </a:p>
          <a:p>
            <a:pPr lvl="1"/>
            <a:r>
              <a:rPr lang="en-US" dirty="0"/>
              <a:t>LSTM</a:t>
            </a:r>
          </a:p>
          <a:p>
            <a:r>
              <a:rPr lang="en-US" dirty="0"/>
              <a:t>Skip connection aggregation</a:t>
            </a:r>
          </a:p>
          <a:p>
            <a:pPr lvl="1"/>
            <a:r>
              <a:rPr lang="en-US" dirty="0"/>
              <a:t>Last encoder only</a:t>
            </a:r>
          </a:p>
          <a:p>
            <a:pPr lvl="1"/>
            <a:r>
              <a:rPr lang="en-US" dirty="0"/>
              <a:t>Convolution</a:t>
            </a:r>
          </a:p>
        </p:txBody>
      </p:sp>
      <p:sp>
        <p:nvSpPr>
          <p:cNvPr id="4" name="Foliennummernplatzhalter 3">
            <a:extLst>
              <a:ext uri="{FF2B5EF4-FFF2-40B4-BE49-F238E27FC236}">
                <a16:creationId xmlns:a16="http://schemas.microsoft.com/office/drawing/2014/main" id="{DADBB7D1-07A7-4A9E-92BE-3A9BE94D1C15}"/>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5" name="Grafik 4">
            <a:extLst>
              <a:ext uri="{FF2B5EF4-FFF2-40B4-BE49-F238E27FC236}">
                <a16:creationId xmlns:a16="http://schemas.microsoft.com/office/drawing/2014/main" id="{4AE9EFE2-32C9-4A09-BC24-A4CDE59736B2}"/>
              </a:ext>
            </a:extLst>
          </p:cNvPr>
          <p:cNvPicPr>
            <a:picLocks noChangeAspect="1"/>
          </p:cNvPicPr>
          <p:nvPr/>
        </p:nvPicPr>
        <p:blipFill>
          <a:blip r:embed="rId3"/>
          <a:stretch>
            <a:fillRect/>
          </a:stretch>
        </p:blipFill>
        <p:spPr>
          <a:xfrm>
            <a:off x="7378123" y="1610684"/>
            <a:ext cx="3995165" cy="5043402"/>
          </a:xfrm>
          <a:prstGeom prst="rect">
            <a:avLst/>
          </a:prstGeom>
        </p:spPr>
      </p:pic>
    </p:spTree>
    <p:extLst>
      <p:ext uri="{BB962C8B-B14F-4D97-AF65-F5344CB8AC3E}">
        <p14:creationId xmlns:p14="http://schemas.microsoft.com/office/powerpoint/2010/main" val="130382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A88760-2716-495E-A6F9-6819CBE1C7C3}"/>
              </a:ext>
            </a:extLst>
          </p:cNvPr>
          <p:cNvSpPr>
            <a:spLocks noGrp="1"/>
          </p:cNvSpPr>
          <p:nvPr>
            <p:ph type="title"/>
          </p:nvPr>
        </p:nvSpPr>
        <p:spPr/>
        <p:txBody>
          <a:bodyPr/>
          <a:lstStyle/>
          <a:p>
            <a:r>
              <a:rPr lang="en-GB" dirty="0"/>
              <a:t>LSTM-DDFF: </a:t>
            </a:r>
            <a:r>
              <a:rPr lang="en-US" dirty="0"/>
              <a:t>Recurrent Module Types</a:t>
            </a:r>
            <a:endParaRPr lang="en-GB" dirty="0"/>
          </a:p>
        </p:txBody>
      </p:sp>
      <p:sp>
        <p:nvSpPr>
          <p:cNvPr id="4" name="Foliennummernplatzhalter 3">
            <a:extLst>
              <a:ext uri="{FF2B5EF4-FFF2-40B4-BE49-F238E27FC236}">
                <a16:creationId xmlns:a16="http://schemas.microsoft.com/office/drawing/2014/main" id="{D4FA7241-60F3-4DF4-A102-933D7B4A6691}"/>
              </a:ext>
            </a:extLst>
          </p:cNvPr>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20" name="Grafik 19">
            <a:extLst>
              <a:ext uri="{FF2B5EF4-FFF2-40B4-BE49-F238E27FC236}">
                <a16:creationId xmlns:a16="http://schemas.microsoft.com/office/drawing/2014/main" id="{EF7DC683-7E67-4BDF-BCEB-205930860AC8}"/>
              </a:ext>
            </a:extLst>
          </p:cNvPr>
          <p:cNvPicPr>
            <a:picLocks noChangeAspect="1"/>
          </p:cNvPicPr>
          <p:nvPr/>
        </p:nvPicPr>
        <p:blipFill>
          <a:blip r:embed="rId3"/>
          <a:stretch>
            <a:fillRect/>
          </a:stretch>
        </p:blipFill>
        <p:spPr>
          <a:xfrm>
            <a:off x="4737346" y="1917366"/>
            <a:ext cx="7129649" cy="1891154"/>
          </a:xfrm>
          <a:prstGeom prst="rect">
            <a:avLst/>
          </a:prstGeom>
        </p:spPr>
      </p:pic>
      <p:pic>
        <p:nvPicPr>
          <p:cNvPr id="22" name="Grafik 21">
            <a:extLst>
              <a:ext uri="{FF2B5EF4-FFF2-40B4-BE49-F238E27FC236}">
                <a16:creationId xmlns:a16="http://schemas.microsoft.com/office/drawing/2014/main" id="{0F6DE4DE-76FD-4F0E-B172-DCF0926E0430}"/>
              </a:ext>
            </a:extLst>
          </p:cNvPr>
          <p:cNvPicPr>
            <a:picLocks noChangeAspect="1"/>
          </p:cNvPicPr>
          <p:nvPr/>
        </p:nvPicPr>
        <p:blipFill>
          <a:blip r:embed="rId4"/>
          <a:stretch>
            <a:fillRect/>
          </a:stretch>
        </p:blipFill>
        <p:spPr>
          <a:xfrm>
            <a:off x="4737345" y="4197990"/>
            <a:ext cx="7129649" cy="1891154"/>
          </a:xfrm>
          <a:prstGeom prst="rect">
            <a:avLst/>
          </a:prstGeom>
        </p:spPr>
      </p:pic>
      <p:cxnSp>
        <p:nvCxnSpPr>
          <p:cNvPr id="23" name="Gerader Verbinder 22">
            <a:extLst>
              <a:ext uri="{FF2B5EF4-FFF2-40B4-BE49-F238E27FC236}">
                <a16:creationId xmlns:a16="http://schemas.microsoft.com/office/drawing/2014/main" id="{18F494C7-4550-42F9-A2EB-D5BDD67F51D4}"/>
              </a:ext>
            </a:extLst>
          </p:cNvPr>
          <p:cNvCxnSpPr>
            <a:cxnSpLocks/>
          </p:cNvCxnSpPr>
          <p:nvPr/>
        </p:nvCxnSpPr>
        <p:spPr>
          <a:xfrm>
            <a:off x="290286" y="3976914"/>
            <a:ext cx="1157670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Inhaltsplatzhalter 2">
            <a:extLst>
              <a:ext uri="{FF2B5EF4-FFF2-40B4-BE49-F238E27FC236}">
                <a16:creationId xmlns:a16="http://schemas.microsoft.com/office/drawing/2014/main" id="{E4971586-2E74-44C3-BBC8-4DB55BA0FF48}"/>
              </a:ext>
            </a:extLst>
          </p:cNvPr>
          <p:cNvSpPr>
            <a:spLocks noGrp="1"/>
          </p:cNvSpPr>
          <p:nvPr>
            <p:ph idx="1"/>
          </p:nvPr>
        </p:nvSpPr>
        <p:spPr>
          <a:xfrm>
            <a:off x="818712" y="1745269"/>
            <a:ext cx="3796831" cy="2231646"/>
          </a:xfrm>
        </p:spPr>
        <p:txBody>
          <a:bodyPr>
            <a:normAutofit/>
          </a:bodyPr>
          <a:lstStyle/>
          <a:p>
            <a:r>
              <a:rPr lang="en-US" dirty="0"/>
              <a:t>Fully connected</a:t>
            </a:r>
          </a:p>
          <a:p>
            <a:pPr lvl="1"/>
            <a:r>
              <a:rPr lang="en-US" dirty="0"/>
              <a:t>Flatten C x H x W</a:t>
            </a:r>
          </a:p>
          <a:p>
            <a:pPr lvl="1"/>
            <a:r>
              <a:rPr lang="en-US" dirty="0"/>
              <a:t>Large LSTM dimension</a:t>
            </a:r>
          </a:p>
        </p:txBody>
      </p:sp>
      <p:sp>
        <p:nvSpPr>
          <p:cNvPr id="28" name="Inhaltsplatzhalter 2">
            <a:extLst>
              <a:ext uri="{FF2B5EF4-FFF2-40B4-BE49-F238E27FC236}">
                <a16:creationId xmlns:a16="http://schemas.microsoft.com/office/drawing/2014/main" id="{12E6B510-3E4B-4A79-B045-E5573329CA68}"/>
              </a:ext>
            </a:extLst>
          </p:cNvPr>
          <p:cNvSpPr txBox="1">
            <a:spLocks/>
          </p:cNvSpPr>
          <p:nvPr/>
        </p:nvSpPr>
        <p:spPr>
          <a:xfrm>
            <a:off x="810000" y="4138051"/>
            <a:ext cx="3796831" cy="2628505"/>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468000" indent="-468000" algn="l" defTabSz="457200" rtl="0" eaLnBrk="1" latinLnBrk="0" hangingPunct="1">
              <a:spcBef>
                <a:spcPct val="20000"/>
              </a:spcBef>
              <a:spcAft>
                <a:spcPts val="600"/>
              </a:spcAft>
              <a:buClr>
                <a:schemeClr val="accent1"/>
              </a:buClr>
              <a:buFont typeface="Wingdings 2" charset="2"/>
              <a:buChar char=""/>
              <a:defRPr sz="3000" kern="1200">
                <a:solidFill>
                  <a:schemeClr val="tx1"/>
                </a:solidFill>
                <a:latin typeface="+mn-lt"/>
                <a:ea typeface="+mn-ea"/>
                <a:cs typeface="+mn-cs"/>
              </a:defRPr>
            </a:lvl1pPr>
            <a:lvl2pPr marL="742950" indent="-432000" algn="l" defTabSz="457200" rtl="0" eaLnBrk="1" latinLnBrk="0" hangingPunct="1">
              <a:spcBef>
                <a:spcPct val="20000"/>
              </a:spcBef>
              <a:spcAft>
                <a:spcPts val="600"/>
              </a:spcAft>
              <a:buClr>
                <a:schemeClr val="accent1"/>
              </a:buClr>
              <a:buFont typeface="Wingdings 2" charset="2"/>
              <a:buChar char=""/>
              <a:defRPr sz="2400" kern="1200">
                <a:solidFill>
                  <a:schemeClr val="tx1"/>
                </a:solidFill>
                <a:latin typeface="+mn-lt"/>
                <a:ea typeface="+mn-ea"/>
                <a:cs typeface="+mn-cs"/>
              </a:defRPr>
            </a:lvl2pPr>
            <a:lvl3pPr marL="1143000" indent="-396000" algn="l" defTabSz="457200" rtl="0" eaLnBrk="1" latinLnBrk="0" hangingPunct="1">
              <a:spcBef>
                <a:spcPct val="20000"/>
              </a:spcBef>
              <a:spcAft>
                <a:spcPts val="600"/>
              </a:spcAft>
              <a:buClr>
                <a:schemeClr val="accent1"/>
              </a:buClr>
              <a:buFont typeface="Wingdings 2" charset="2"/>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24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24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Stacking</a:t>
            </a:r>
          </a:p>
          <a:p>
            <a:pPr lvl="1"/>
            <a:r>
              <a:rPr lang="en-US" dirty="0"/>
              <a:t>Flatten H x W</a:t>
            </a:r>
          </a:p>
          <a:p>
            <a:pPr lvl="1"/>
            <a:r>
              <a:rPr lang="en-US" dirty="0"/>
              <a:t>Long sequence</a:t>
            </a:r>
          </a:p>
          <a:p>
            <a:pPr lvl="1"/>
            <a:r>
              <a:rPr lang="en-US" dirty="0"/>
              <a:t>Double layered LSTM</a:t>
            </a:r>
          </a:p>
        </p:txBody>
      </p:sp>
      <p:pic>
        <p:nvPicPr>
          <p:cNvPr id="31" name="Grafik 30">
            <a:extLst>
              <a:ext uri="{FF2B5EF4-FFF2-40B4-BE49-F238E27FC236}">
                <a16:creationId xmlns:a16="http://schemas.microsoft.com/office/drawing/2014/main" id="{02D46812-3A6F-4203-92AB-D2747E65AB54}"/>
              </a:ext>
            </a:extLst>
          </p:cNvPr>
          <p:cNvPicPr>
            <a:picLocks noChangeAspect="1"/>
          </p:cNvPicPr>
          <p:nvPr/>
        </p:nvPicPr>
        <p:blipFill>
          <a:blip r:embed="rId5"/>
          <a:stretch>
            <a:fillRect/>
          </a:stretch>
        </p:blipFill>
        <p:spPr>
          <a:xfrm>
            <a:off x="4737345" y="6373749"/>
            <a:ext cx="5894726" cy="295020"/>
          </a:xfrm>
          <a:prstGeom prst="rect">
            <a:avLst/>
          </a:prstGeom>
        </p:spPr>
      </p:pic>
    </p:spTree>
    <p:extLst>
      <p:ext uri="{BB962C8B-B14F-4D97-AF65-F5344CB8AC3E}">
        <p14:creationId xmlns:p14="http://schemas.microsoft.com/office/powerpoint/2010/main" val="161681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err="1"/>
              <a:t>PoolNet</a:t>
            </a:r>
            <a:endParaRPr lang="en-GB" dirty="0"/>
          </a:p>
        </p:txBody>
      </p:sp>
      <p:sp>
        <p:nvSpPr>
          <p:cNvPr id="3" name="Inhaltsplatzhalter 2">
            <a:extLst>
              <a:ext uri="{FF2B5EF4-FFF2-40B4-BE49-F238E27FC236}">
                <a16:creationId xmlns:a16="http://schemas.microsoft.com/office/drawing/2014/main" id="{3622EEDD-0B77-4F18-A59E-6F73D8E60520}"/>
              </a:ext>
            </a:extLst>
          </p:cNvPr>
          <p:cNvSpPr>
            <a:spLocks noGrp="1"/>
          </p:cNvSpPr>
          <p:nvPr>
            <p:ph idx="1"/>
          </p:nvPr>
        </p:nvSpPr>
        <p:spPr/>
        <p:txBody>
          <a:bodyPr/>
          <a:lstStyle/>
          <a:p>
            <a:r>
              <a:rPr lang="en-US" dirty="0"/>
              <a:t>Modification of the </a:t>
            </a:r>
            <a:r>
              <a:rPr lang="en-GB" dirty="0"/>
              <a:t>Permutation Invariant CNN</a:t>
            </a:r>
            <a:endParaRPr lang="en-US" dirty="0"/>
          </a:p>
          <a:p>
            <a:pPr lvl="1"/>
            <a:r>
              <a:rPr lang="en-US" dirty="0"/>
              <a:t>Batch Normalization</a:t>
            </a:r>
          </a:p>
          <a:p>
            <a:pPr lvl="1"/>
            <a:r>
              <a:rPr lang="en-US" dirty="0"/>
              <a:t>Less feature channels</a:t>
            </a:r>
          </a:p>
          <a:p>
            <a:pPr lvl="1"/>
            <a:r>
              <a:rPr lang="en-US" dirty="0"/>
              <a:t>No global pooling in the decoder</a:t>
            </a:r>
          </a:p>
          <a:p>
            <a:r>
              <a:rPr lang="en-US" dirty="0"/>
              <a:t>Variations</a:t>
            </a:r>
          </a:p>
          <a:p>
            <a:pPr lvl="1"/>
            <a:r>
              <a:rPr lang="en-US" dirty="0"/>
              <a:t>Giving focus distance as channel for each frame</a:t>
            </a:r>
          </a:p>
          <a:p>
            <a:pPr lvl="1"/>
            <a:r>
              <a:rPr lang="en-US" dirty="0"/>
              <a:t>Two </a:t>
            </a:r>
            <a:r>
              <a:rPr lang="en-US" dirty="0" err="1"/>
              <a:t>PoolNets</a:t>
            </a:r>
            <a:r>
              <a:rPr lang="en-US" dirty="0"/>
              <a:t> in sequence</a:t>
            </a:r>
          </a:p>
          <a:p>
            <a:pPr lvl="2"/>
            <a:r>
              <a:rPr lang="en-US" dirty="0"/>
              <a:t>Predict </a:t>
            </a:r>
            <a:r>
              <a:rPr lang="en-US" dirty="0" err="1"/>
              <a:t>CoC</a:t>
            </a:r>
            <a:r>
              <a:rPr lang="en-US" dirty="0"/>
              <a:t> maps first for all inputs (leave out last pooling)</a:t>
            </a:r>
          </a:p>
          <a:p>
            <a:pPr lvl="2"/>
            <a:r>
              <a:rPr lang="en-US" dirty="0"/>
              <a:t>Then predict depth using predicted </a:t>
            </a:r>
            <a:r>
              <a:rPr lang="en-US" dirty="0" err="1"/>
              <a:t>CoC</a:t>
            </a:r>
            <a:endParaRPr lang="en-US" dirty="0"/>
          </a:p>
          <a:p>
            <a:pPr lvl="1"/>
            <a:endParaRPr lang="en-US" dirty="0"/>
          </a:p>
          <a:p>
            <a:pPr marL="0" indent="0">
              <a:buNone/>
            </a:pPr>
            <a:endParaRPr lang="en-GB" dirty="0"/>
          </a:p>
        </p:txBody>
      </p:sp>
      <p:sp>
        <p:nvSpPr>
          <p:cNvPr id="4" name="Foliennummernplatzhalter 3">
            <a:extLst>
              <a:ext uri="{FF2B5EF4-FFF2-40B4-BE49-F238E27FC236}">
                <a16:creationId xmlns:a16="http://schemas.microsoft.com/office/drawing/2014/main" id="{47235038-8ACC-4DDB-8E7F-56B3EE68B494}"/>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264018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Real-World Dataset: Train Set</a:t>
            </a:r>
          </a:p>
        </p:txBody>
      </p:sp>
      <p:sp>
        <p:nvSpPr>
          <p:cNvPr id="4" name="Foliennummernplatzhalter 3">
            <a:extLst>
              <a:ext uri="{FF2B5EF4-FFF2-40B4-BE49-F238E27FC236}">
                <a16:creationId xmlns:a16="http://schemas.microsoft.com/office/drawing/2014/main" id="{47235038-8ACC-4DDB-8E7F-56B3EE68B494}"/>
              </a:ext>
            </a:extLst>
          </p:cNvPr>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9" name="Grafik 8">
            <a:extLst>
              <a:ext uri="{FF2B5EF4-FFF2-40B4-BE49-F238E27FC236}">
                <a16:creationId xmlns:a16="http://schemas.microsoft.com/office/drawing/2014/main" id="{BFDF929C-7A0F-4F7F-B16F-C5088E13756F}"/>
              </a:ext>
            </a:extLst>
          </p:cNvPr>
          <p:cNvPicPr>
            <a:picLocks noChangeAspect="1"/>
          </p:cNvPicPr>
          <p:nvPr/>
        </p:nvPicPr>
        <p:blipFill>
          <a:blip r:embed="rId3"/>
          <a:stretch>
            <a:fillRect/>
          </a:stretch>
        </p:blipFill>
        <p:spPr>
          <a:xfrm>
            <a:off x="3810000" y="1960142"/>
            <a:ext cx="3040744" cy="4561116"/>
          </a:xfrm>
          <a:prstGeom prst="rect">
            <a:avLst/>
          </a:prstGeom>
        </p:spPr>
      </p:pic>
      <p:pic>
        <p:nvPicPr>
          <p:cNvPr id="11" name="Grafik 10">
            <a:extLst>
              <a:ext uri="{FF2B5EF4-FFF2-40B4-BE49-F238E27FC236}">
                <a16:creationId xmlns:a16="http://schemas.microsoft.com/office/drawing/2014/main" id="{101031AB-DC70-4FEC-89A8-325C5FED3F47}"/>
              </a:ext>
            </a:extLst>
          </p:cNvPr>
          <p:cNvPicPr>
            <a:picLocks noChangeAspect="1"/>
          </p:cNvPicPr>
          <p:nvPr/>
        </p:nvPicPr>
        <p:blipFill>
          <a:blip r:embed="rId4"/>
          <a:stretch>
            <a:fillRect/>
          </a:stretch>
        </p:blipFill>
        <p:spPr>
          <a:xfrm>
            <a:off x="428171" y="1960143"/>
            <a:ext cx="3040743" cy="4561115"/>
          </a:xfrm>
          <a:prstGeom prst="rect">
            <a:avLst/>
          </a:prstGeom>
        </p:spPr>
      </p:pic>
      <p:pic>
        <p:nvPicPr>
          <p:cNvPr id="14" name="Grafik 13">
            <a:extLst>
              <a:ext uri="{FF2B5EF4-FFF2-40B4-BE49-F238E27FC236}">
                <a16:creationId xmlns:a16="http://schemas.microsoft.com/office/drawing/2014/main" id="{CBE99DD6-D7EF-430F-B518-12AC69EED3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39429" y="2362653"/>
            <a:ext cx="4724400" cy="3409950"/>
          </a:xfrm>
          <a:prstGeom prst="rect">
            <a:avLst/>
          </a:prstGeom>
        </p:spPr>
      </p:pic>
      <p:pic>
        <p:nvPicPr>
          <p:cNvPr id="7" name="Grafik 6">
            <a:extLst>
              <a:ext uri="{FF2B5EF4-FFF2-40B4-BE49-F238E27FC236}">
                <a16:creationId xmlns:a16="http://schemas.microsoft.com/office/drawing/2014/main" id="{06C27170-8C73-4431-914C-37E84FE2C585}"/>
              </a:ext>
            </a:extLst>
          </p:cNvPr>
          <p:cNvPicPr>
            <a:picLocks noChangeAspect="1"/>
          </p:cNvPicPr>
          <p:nvPr/>
        </p:nvPicPr>
        <p:blipFill>
          <a:blip r:embed="rId7"/>
          <a:stretch>
            <a:fillRect/>
          </a:stretch>
        </p:blipFill>
        <p:spPr>
          <a:xfrm>
            <a:off x="-1" y="6710042"/>
            <a:ext cx="12192000" cy="147958"/>
          </a:xfrm>
          <a:prstGeom prst="rect">
            <a:avLst/>
          </a:prstGeom>
        </p:spPr>
      </p:pic>
    </p:spTree>
    <p:extLst>
      <p:ext uri="{BB962C8B-B14F-4D97-AF65-F5344CB8AC3E}">
        <p14:creationId xmlns:p14="http://schemas.microsoft.com/office/powerpoint/2010/main" val="266084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Real-World Dataset: Train Set Limitations</a:t>
            </a:r>
          </a:p>
        </p:txBody>
      </p:sp>
      <p:sp>
        <p:nvSpPr>
          <p:cNvPr id="3" name="Inhaltsplatzhalter 2">
            <a:extLst>
              <a:ext uri="{FF2B5EF4-FFF2-40B4-BE49-F238E27FC236}">
                <a16:creationId xmlns:a16="http://schemas.microsoft.com/office/drawing/2014/main" id="{3622EEDD-0B77-4F18-A59E-6F73D8E60520}"/>
              </a:ext>
            </a:extLst>
          </p:cNvPr>
          <p:cNvSpPr>
            <a:spLocks noGrp="1"/>
          </p:cNvSpPr>
          <p:nvPr>
            <p:ph idx="1"/>
          </p:nvPr>
        </p:nvSpPr>
        <p:spPr>
          <a:xfrm>
            <a:off x="818712" y="1745268"/>
            <a:ext cx="10262288" cy="5021291"/>
          </a:xfrm>
        </p:spPr>
        <p:txBody>
          <a:bodyPr/>
          <a:lstStyle/>
          <a:p>
            <a:r>
              <a:rPr lang="en-US" dirty="0" err="1"/>
              <a:t>CoC</a:t>
            </a:r>
            <a:r>
              <a:rPr lang="en-US" dirty="0"/>
              <a:t> hardly noticeable</a:t>
            </a:r>
          </a:p>
          <a:p>
            <a:pPr lvl="1"/>
            <a:r>
              <a:rPr lang="en-US" dirty="0"/>
              <a:t>RGB-D sensor works only for larger distances</a:t>
            </a:r>
          </a:p>
          <a:p>
            <a:pPr lvl="1"/>
            <a:r>
              <a:rPr lang="en-US" dirty="0"/>
              <a:t>Mobile lenses are small and have a large </a:t>
            </a:r>
            <a:r>
              <a:rPr lang="en-US" dirty="0" err="1"/>
              <a:t>DoF</a:t>
            </a:r>
            <a:r>
              <a:rPr lang="en-US" dirty="0"/>
              <a:t> for larger distances</a:t>
            </a:r>
          </a:p>
          <a:p>
            <a:r>
              <a:rPr lang="en-US" dirty="0"/>
              <a:t>Invalid depth values</a:t>
            </a:r>
          </a:p>
          <a:p>
            <a:pPr lvl="1"/>
            <a:r>
              <a:rPr lang="en-US" dirty="0"/>
              <a:t>Reflections</a:t>
            </a:r>
          </a:p>
          <a:p>
            <a:pPr lvl="1"/>
            <a:r>
              <a:rPr lang="en-US" dirty="0"/>
              <a:t>Occlusions</a:t>
            </a:r>
          </a:p>
          <a:p>
            <a:r>
              <a:rPr lang="en-US" dirty="0"/>
              <a:t>Time consuming</a:t>
            </a:r>
          </a:p>
          <a:p>
            <a:endParaRPr lang="en-US" dirty="0"/>
          </a:p>
          <a:p>
            <a:endParaRPr lang="en-US" dirty="0"/>
          </a:p>
          <a:p>
            <a:pPr marL="0" indent="0">
              <a:buNone/>
            </a:pPr>
            <a:endParaRPr lang="en-GB" dirty="0"/>
          </a:p>
        </p:txBody>
      </p:sp>
      <p:sp>
        <p:nvSpPr>
          <p:cNvPr id="4" name="Foliennummernplatzhalter 3">
            <a:extLst>
              <a:ext uri="{FF2B5EF4-FFF2-40B4-BE49-F238E27FC236}">
                <a16:creationId xmlns:a16="http://schemas.microsoft.com/office/drawing/2014/main" id="{47235038-8ACC-4DDB-8E7F-56B3EE68B494}"/>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288566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E3B2C-B753-4E82-A5EA-6B7E26C75217}"/>
              </a:ext>
            </a:extLst>
          </p:cNvPr>
          <p:cNvSpPr>
            <a:spLocks noGrp="1"/>
          </p:cNvSpPr>
          <p:nvPr>
            <p:ph type="title"/>
          </p:nvPr>
        </p:nvSpPr>
        <p:spPr/>
        <p:txBody>
          <a:bodyPr/>
          <a:lstStyle/>
          <a:p>
            <a:r>
              <a:rPr lang="en-GB" dirty="0"/>
              <a:t>Synthetic Dataset</a:t>
            </a:r>
          </a:p>
        </p:txBody>
      </p:sp>
      <p:sp>
        <p:nvSpPr>
          <p:cNvPr id="3" name="Inhaltsplatzhalter 2">
            <a:extLst>
              <a:ext uri="{FF2B5EF4-FFF2-40B4-BE49-F238E27FC236}">
                <a16:creationId xmlns:a16="http://schemas.microsoft.com/office/drawing/2014/main" id="{22873118-38E8-4E7D-AD80-3226E93A26CF}"/>
              </a:ext>
            </a:extLst>
          </p:cNvPr>
          <p:cNvSpPr>
            <a:spLocks noGrp="1"/>
          </p:cNvSpPr>
          <p:nvPr>
            <p:ph idx="1"/>
          </p:nvPr>
        </p:nvSpPr>
        <p:spPr>
          <a:xfrm>
            <a:off x="818712" y="1745268"/>
            <a:ext cx="3992439" cy="5021291"/>
          </a:xfrm>
        </p:spPr>
        <p:txBody>
          <a:bodyPr/>
          <a:lstStyle/>
          <a:p>
            <a:r>
              <a:rPr lang="en-US" dirty="0"/>
              <a:t>5 ramps consisting of 5 frames</a:t>
            </a:r>
          </a:p>
          <a:p>
            <a:r>
              <a:rPr lang="en-US" dirty="0"/>
              <a:t>No ramp from max to min</a:t>
            </a:r>
          </a:p>
          <a:p>
            <a:r>
              <a:rPr lang="en-US" dirty="0"/>
              <a:t>Android phone also capable to jump to any focus distance without delay</a:t>
            </a:r>
            <a:endParaRPr lang="en-GB" dirty="0"/>
          </a:p>
        </p:txBody>
      </p:sp>
      <p:sp>
        <p:nvSpPr>
          <p:cNvPr id="4" name="Foliennummernplatzhalter 3">
            <a:extLst>
              <a:ext uri="{FF2B5EF4-FFF2-40B4-BE49-F238E27FC236}">
                <a16:creationId xmlns:a16="http://schemas.microsoft.com/office/drawing/2014/main" id="{B3C5DE9B-45D0-4296-87B7-9E702B05BBFB}"/>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8" name="Grafik 7">
            <a:extLst>
              <a:ext uri="{FF2B5EF4-FFF2-40B4-BE49-F238E27FC236}">
                <a16:creationId xmlns:a16="http://schemas.microsoft.com/office/drawing/2014/main" id="{46964172-BF50-4161-BF51-7E0CA2D6A0CA}"/>
              </a:ext>
            </a:extLst>
          </p:cNvPr>
          <p:cNvPicPr>
            <a:picLocks noChangeAspect="1"/>
          </p:cNvPicPr>
          <p:nvPr/>
        </p:nvPicPr>
        <p:blipFill>
          <a:blip r:embed="rId3"/>
          <a:stretch>
            <a:fillRect/>
          </a:stretch>
        </p:blipFill>
        <p:spPr>
          <a:xfrm>
            <a:off x="5109424" y="1911433"/>
            <a:ext cx="6594895" cy="4127672"/>
          </a:xfrm>
          <a:prstGeom prst="rect">
            <a:avLst/>
          </a:prstGeom>
        </p:spPr>
      </p:pic>
    </p:spTree>
    <p:extLst>
      <p:ext uri="{BB962C8B-B14F-4D97-AF65-F5344CB8AC3E}">
        <p14:creationId xmlns:p14="http://schemas.microsoft.com/office/powerpoint/2010/main" val="64086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Training: Validation Loss</a:t>
            </a:r>
          </a:p>
        </p:txBody>
      </p:sp>
      <p:sp>
        <p:nvSpPr>
          <p:cNvPr id="3" name="Inhaltsplatzhalter 2">
            <a:extLst>
              <a:ext uri="{FF2B5EF4-FFF2-40B4-BE49-F238E27FC236}">
                <a16:creationId xmlns:a16="http://schemas.microsoft.com/office/drawing/2014/main" id="{3622EEDD-0B77-4F18-A59E-6F73D8E60520}"/>
              </a:ext>
            </a:extLst>
          </p:cNvPr>
          <p:cNvSpPr>
            <a:spLocks noGrp="1"/>
          </p:cNvSpPr>
          <p:nvPr>
            <p:ph idx="1"/>
          </p:nvPr>
        </p:nvSpPr>
        <p:spPr/>
        <p:txBody>
          <a:bodyPr/>
          <a:lstStyle/>
          <a:p>
            <a:endParaRPr lang="en-US" dirty="0"/>
          </a:p>
          <a:p>
            <a:pPr marL="0" indent="0">
              <a:buNone/>
            </a:pPr>
            <a:endParaRPr lang="en-GB" dirty="0"/>
          </a:p>
        </p:txBody>
      </p:sp>
      <p:sp>
        <p:nvSpPr>
          <p:cNvPr id="4" name="Foliennummernplatzhalter 3">
            <a:extLst>
              <a:ext uri="{FF2B5EF4-FFF2-40B4-BE49-F238E27FC236}">
                <a16:creationId xmlns:a16="http://schemas.microsoft.com/office/drawing/2014/main" id="{47235038-8ACC-4DDB-8E7F-56B3EE68B494}"/>
              </a:ext>
            </a:extLst>
          </p:cNvPr>
          <p:cNvSpPr>
            <a:spLocks noGrp="1"/>
          </p:cNvSpPr>
          <p:nvPr>
            <p:ph type="sldNum" sz="quarter" idx="12"/>
          </p:nvPr>
        </p:nvSpPr>
        <p:spPr/>
        <p:txBody>
          <a:bodyPr/>
          <a:lstStyle/>
          <a:p>
            <a:fld id="{D57F1E4F-1CFF-5643-939E-217C01CDF565}" type="slidenum">
              <a:rPr lang="en-US" smtClean="0"/>
              <a:pPr/>
              <a:t>39</a:t>
            </a:fld>
            <a:endParaRPr lang="en-US" dirty="0"/>
          </a:p>
        </p:txBody>
      </p:sp>
      <p:pic>
        <p:nvPicPr>
          <p:cNvPr id="12" name="Grafik 11">
            <a:extLst>
              <a:ext uri="{FF2B5EF4-FFF2-40B4-BE49-F238E27FC236}">
                <a16:creationId xmlns:a16="http://schemas.microsoft.com/office/drawing/2014/main" id="{0A21E3EF-C0A6-4423-A53E-B63EECC903D3}"/>
              </a:ext>
            </a:extLst>
          </p:cNvPr>
          <p:cNvPicPr>
            <a:picLocks noChangeAspect="1"/>
          </p:cNvPicPr>
          <p:nvPr/>
        </p:nvPicPr>
        <p:blipFill>
          <a:blip r:embed="rId3"/>
          <a:stretch>
            <a:fillRect/>
          </a:stretch>
        </p:blipFill>
        <p:spPr>
          <a:xfrm>
            <a:off x="733545" y="2354362"/>
            <a:ext cx="10724907" cy="3603800"/>
          </a:xfrm>
          <a:prstGeom prst="rect">
            <a:avLst/>
          </a:prstGeom>
        </p:spPr>
      </p:pic>
    </p:spTree>
    <p:extLst>
      <p:ext uri="{BB962C8B-B14F-4D97-AF65-F5344CB8AC3E}">
        <p14:creationId xmlns:p14="http://schemas.microsoft.com/office/powerpoint/2010/main" val="1306581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Problem Statement</a:t>
            </a:r>
          </a:p>
        </p:txBody>
      </p:sp>
      <p:sp>
        <p:nvSpPr>
          <p:cNvPr id="3" name="Inhaltsplatzhalter 2">
            <a:extLst>
              <a:ext uri="{FF2B5EF4-FFF2-40B4-BE49-F238E27FC236}">
                <a16:creationId xmlns:a16="http://schemas.microsoft.com/office/drawing/2014/main" id="{3622EEDD-0B77-4F18-A59E-6F73D8E60520}"/>
              </a:ext>
            </a:extLst>
          </p:cNvPr>
          <p:cNvSpPr>
            <a:spLocks noGrp="1"/>
          </p:cNvSpPr>
          <p:nvPr>
            <p:ph idx="1"/>
          </p:nvPr>
        </p:nvSpPr>
        <p:spPr>
          <a:xfrm>
            <a:off x="818712" y="1745268"/>
            <a:ext cx="10554574" cy="5021291"/>
          </a:xfrm>
        </p:spPr>
        <p:txBody>
          <a:bodyPr/>
          <a:lstStyle/>
          <a:p>
            <a:r>
              <a:rPr lang="en-US" dirty="0"/>
              <a:t>Input: RGB sequence</a:t>
            </a:r>
          </a:p>
          <a:p>
            <a:pPr lvl="1"/>
            <a:r>
              <a:rPr lang="en-US" dirty="0"/>
              <a:t>Varying focus distance</a:t>
            </a:r>
          </a:p>
          <a:p>
            <a:pPr lvl="1"/>
            <a:r>
              <a:rPr lang="en-US" dirty="0"/>
              <a:t>Static or under the influence of motion</a:t>
            </a:r>
          </a:p>
          <a:p>
            <a:r>
              <a:rPr lang="en-US" dirty="0"/>
              <a:t>Goal: Predict depth</a:t>
            </a:r>
          </a:p>
          <a:p>
            <a:pPr lvl="1"/>
            <a:r>
              <a:rPr lang="en-US" dirty="0"/>
              <a:t>Based on the amount of defocus</a:t>
            </a:r>
          </a:p>
          <a:p>
            <a:pPr lvl="1"/>
            <a:r>
              <a:rPr lang="en-US" dirty="0"/>
              <a:t>Using a deep learning approach</a:t>
            </a:r>
          </a:p>
          <a:p>
            <a:pPr lvl="1"/>
            <a:endParaRPr lang="en-US" dirty="0"/>
          </a:p>
          <a:p>
            <a:pPr marL="0" indent="0">
              <a:buNone/>
            </a:pPr>
            <a:endParaRPr lang="en-GB" dirty="0"/>
          </a:p>
        </p:txBody>
      </p:sp>
      <p:sp>
        <p:nvSpPr>
          <p:cNvPr id="4" name="Foliennummernplatzhalter 3">
            <a:extLst>
              <a:ext uri="{FF2B5EF4-FFF2-40B4-BE49-F238E27FC236}">
                <a16:creationId xmlns:a16="http://schemas.microsoft.com/office/drawing/2014/main" id="{01338F6F-A6DE-4E53-A5EB-827136DB83EE}"/>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84260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
            <a:hlinkClick r:id="" action="ppaction://media"/>
            <a:extLst>
              <a:ext uri="{FF2B5EF4-FFF2-40B4-BE49-F238E27FC236}">
                <a16:creationId xmlns:a16="http://schemas.microsoft.com/office/drawing/2014/main" id="{4348BB19-6035-46B6-973E-F7476BCDFA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711325"/>
            <a:ext cx="12192000" cy="3067050"/>
          </a:xfrm>
          <a:prstGeom prst="rect">
            <a:avLst/>
          </a:prstGeom>
        </p:spPr>
      </p:pic>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Results Dynamic (Carpet):</a:t>
            </a:r>
            <a:br>
              <a:rPr lang="en-GB" dirty="0"/>
            </a:br>
            <a:r>
              <a:rPr lang="en-GB" dirty="0"/>
              <a:t>Recurrent Autoencoder </a:t>
            </a:r>
          </a:p>
        </p:txBody>
      </p:sp>
      <p:sp>
        <p:nvSpPr>
          <p:cNvPr id="4" name="Foliennummernplatzhalter 3">
            <a:extLst>
              <a:ext uri="{FF2B5EF4-FFF2-40B4-BE49-F238E27FC236}">
                <a16:creationId xmlns:a16="http://schemas.microsoft.com/office/drawing/2014/main" id="{F53A6D62-8B6D-4D6C-9932-12DBF814C60F}"/>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
        <p:nvSpPr>
          <p:cNvPr id="7" name="Textfeld 6">
            <a:extLst>
              <a:ext uri="{FF2B5EF4-FFF2-40B4-BE49-F238E27FC236}">
                <a16:creationId xmlns:a16="http://schemas.microsoft.com/office/drawing/2014/main" id="{8775EC2C-C878-4EC2-AB8B-7BF0466C7C3D}"/>
              </a:ext>
            </a:extLst>
          </p:cNvPr>
          <p:cNvSpPr txBox="1"/>
          <p:nvPr/>
        </p:nvSpPr>
        <p:spPr>
          <a:xfrm>
            <a:off x="4051493" y="1792706"/>
            <a:ext cx="4051495" cy="830997"/>
          </a:xfrm>
          <a:prstGeom prst="rect">
            <a:avLst/>
          </a:prstGeom>
          <a:noFill/>
        </p:spPr>
        <p:txBody>
          <a:bodyPr wrap="square" rtlCol="0">
            <a:spAutoFit/>
          </a:bodyPr>
          <a:lstStyle/>
          <a:p>
            <a:pPr algn="ctr"/>
            <a:r>
              <a:rPr lang="en-GB" sz="2400" dirty="0"/>
              <a:t>Recurrent AE</a:t>
            </a:r>
          </a:p>
          <a:p>
            <a:pPr algn="ctr"/>
            <a:r>
              <a:rPr lang="en-GB" sz="2400" dirty="0"/>
              <a:t>Small </a:t>
            </a:r>
            <a:r>
              <a:rPr lang="en-GB" sz="2400" dirty="0" err="1"/>
              <a:t>Obj</a:t>
            </a:r>
            <a:endParaRPr lang="en-GB" sz="2400" dirty="0"/>
          </a:p>
        </p:txBody>
      </p:sp>
      <p:sp>
        <p:nvSpPr>
          <p:cNvPr id="8" name="Textfeld 7">
            <a:extLst>
              <a:ext uri="{FF2B5EF4-FFF2-40B4-BE49-F238E27FC236}">
                <a16:creationId xmlns:a16="http://schemas.microsoft.com/office/drawing/2014/main" id="{6A3DFB40-54F1-4843-8631-E6150E2F46B2}"/>
              </a:ext>
            </a:extLst>
          </p:cNvPr>
          <p:cNvSpPr txBox="1"/>
          <p:nvPr/>
        </p:nvSpPr>
        <p:spPr>
          <a:xfrm>
            <a:off x="8140508" y="1792706"/>
            <a:ext cx="4051492" cy="830997"/>
          </a:xfrm>
          <a:prstGeom prst="rect">
            <a:avLst/>
          </a:prstGeom>
          <a:noFill/>
        </p:spPr>
        <p:txBody>
          <a:bodyPr wrap="square" rtlCol="0">
            <a:spAutoFit/>
          </a:bodyPr>
          <a:lstStyle/>
          <a:p>
            <a:pPr algn="ctr"/>
            <a:r>
              <a:rPr lang="en-GB" sz="2400" dirty="0"/>
              <a:t>Recurrent AE</a:t>
            </a:r>
          </a:p>
          <a:p>
            <a:pPr algn="ctr"/>
            <a:r>
              <a:rPr lang="en-GB" sz="2400" dirty="0"/>
              <a:t>Small </a:t>
            </a:r>
            <a:r>
              <a:rPr lang="en-US" sz="2400" dirty="0"/>
              <a:t>&amp; Large Obj</a:t>
            </a:r>
            <a:endParaRPr lang="en-GB" sz="2400" dirty="0"/>
          </a:p>
        </p:txBody>
      </p:sp>
      <p:sp>
        <p:nvSpPr>
          <p:cNvPr id="9" name="Textfeld 8">
            <a:extLst>
              <a:ext uri="{FF2B5EF4-FFF2-40B4-BE49-F238E27FC236}">
                <a16:creationId xmlns:a16="http://schemas.microsoft.com/office/drawing/2014/main" id="{3E45C657-6C8A-43EE-9B87-7A2ED58638E9}"/>
              </a:ext>
            </a:extLst>
          </p:cNvPr>
          <p:cNvSpPr txBox="1"/>
          <p:nvPr/>
        </p:nvSpPr>
        <p:spPr>
          <a:xfrm>
            <a:off x="-1" y="2162038"/>
            <a:ext cx="4051495" cy="461665"/>
          </a:xfrm>
          <a:prstGeom prst="rect">
            <a:avLst/>
          </a:prstGeom>
          <a:noFill/>
        </p:spPr>
        <p:txBody>
          <a:bodyPr wrap="square" rtlCol="0">
            <a:spAutoFit/>
          </a:bodyPr>
          <a:lstStyle/>
          <a:p>
            <a:pPr algn="ctr"/>
            <a:r>
              <a:rPr lang="en-GB" sz="2400" dirty="0"/>
              <a:t>Input</a:t>
            </a:r>
          </a:p>
        </p:txBody>
      </p:sp>
      <p:pic>
        <p:nvPicPr>
          <p:cNvPr id="10" name="Grafik 9">
            <a:extLst>
              <a:ext uri="{FF2B5EF4-FFF2-40B4-BE49-F238E27FC236}">
                <a16:creationId xmlns:a16="http://schemas.microsoft.com/office/drawing/2014/main" id="{9E448AB6-DB45-4707-8A53-3803F8B93371}"/>
              </a:ext>
            </a:extLst>
          </p:cNvPr>
          <p:cNvPicPr>
            <a:picLocks noChangeAspect="1"/>
          </p:cNvPicPr>
          <p:nvPr/>
        </p:nvPicPr>
        <p:blipFill>
          <a:blip r:embed="rId6"/>
          <a:stretch>
            <a:fillRect/>
          </a:stretch>
        </p:blipFill>
        <p:spPr>
          <a:xfrm>
            <a:off x="-1" y="6710042"/>
            <a:ext cx="12192000" cy="147958"/>
          </a:xfrm>
          <a:prstGeom prst="rect">
            <a:avLst/>
          </a:prstGeom>
        </p:spPr>
      </p:pic>
    </p:spTree>
    <p:extLst>
      <p:ext uri="{BB962C8B-B14F-4D97-AF65-F5344CB8AC3E}">
        <p14:creationId xmlns:p14="http://schemas.microsoft.com/office/powerpoint/2010/main" val="59514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8D97FE-FAB5-4724-83B0-7504B6E28FA5}"/>
              </a:ext>
            </a:extLst>
          </p:cNvPr>
          <p:cNvSpPr>
            <a:spLocks noGrp="1"/>
          </p:cNvSpPr>
          <p:nvPr>
            <p:ph type="title"/>
          </p:nvPr>
        </p:nvSpPr>
        <p:spPr/>
        <p:txBody>
          <a:bodyPr/>
          <a:lstStyle/>
          <a:p>
            <a:r>
              <a:rPr lang="en-US" dirty="0"/>
              <a:t>Concept</a:t>
            </a:r>
            <a:endParaRPr lang="en-GB" dirty="0"/>
          </a:p>
        </p:txBody>
      </p:sp>
      <p:sp>
        <p:nvSpPr>
          <p:cNvPr id="4" name="Foliennummernplatzhalter 3">
            <a:extLst>
              <a:ext uri="{FF2B5EF4-FFF2-40B4-BE49-F238E27FC236}">
                <a16:creationId xmlns:a16="http://schemas.microsoft.com/office/drawing/2014/main" id="{711D2115-5F78-4B94-9FBB-644EC15B85E4}"/>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7" name="Grafik 6">
            <a:extLst>
              <a:ext uri="{FF2B5EF4-FFF2-40B4-BE49-F238E27FC236}">
                <a16:creationId xmlns:a16="http://schemas.microsoft.com/office/drawing/2014/main" id="{9433B471-D97D-45E4-968E-0F6EF86271E9}"/>
              </a:ext>
            </a:extLst>
          </p:cNvPr>
          <p:cNvPicPr>
            <a:picLocks noChangeAspect="1"/>
          </p:cNvPicPr>
          <p:nvPr/>
        </p:nvPicPr>
        <p:blipFill>
          <a:blip r:embed="rId3"/>
          <a:stretch>
            <a:fillRect/>
          </a:stretch>
        </p:blipFill>
        <p:spPr>
          <a:xfrm>
            <a:off x="842760" y="1714489"/>
            <a:ext cx="10506477" cy="5052070"/>
          </a:xfrm>
          <a:prstGeom prst="rect">
            <a:avLst/>
          </a:prstGeom>
        </p:spPr>
      </p:pic>
    </p:spTree>
    <p:extLst>
      <p:ext uri="{BB962C8B-B14F-4D97-AF65-F5344CB8AC3E}">
        <p14:creationId xmlns:p14="http://schemas.microsoft.com/office/powerpoint/2010/main" val="3645794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Key Contributions</a:t>
            </a:r>
          </a:p>
        </p:txBody>
      </p:sp>
      <p:sp>
        <p:nvSpPr>
          <p:cNvPr id="3" name="Inhaltsplatzhalter 2">
            <a:extLst>
              <a:ext uri="{FF2B5EF4-FFF2-40B4-BE49-F238E27FC236}">
                <a16:creationId xmlns:a16="http://schemas.microsoft.com/office/drawing/2014/main" id="{3622EEDD-0B77-4F18-A59E-6F73D8E60520}"/>
              </a:ext>
            </a:extLst>
          </p:cNvPr>
          <p:cNvSpPr>
            <a:spLocks noGrp="1"/>
          </p:cNvSpPr>
          <p:nvPr>
            <p:ph idx="1"/>
          </p:nvPr>
        </p:nvSpPr>
        <p:spPr>
          <a:xfrm>
            <a:off x="818712" y="1745268"/>
            <a:ext cx="10554574" cy="5112732"/>
          </a:xfrm>
        </p:spPr>
        <p:txBody>
          <a:bodyPr>
            <a:normAutofit/>
          </a:bodyPr>
          <a:lstStyle/>
          <a:p>
            <a:r>
              <a:rPr lang="en-US" dirty="0"/>
              <a:t>CNN architectures for depth from focus prediction</a:t>
            </a:r>
          </a:p>
          <a:p>
            <a:pPr lvl="1"/>
            <a:r>
              <a:rPr lang="en-US" dirty="0"/>
              <a:t>Generalization for various settings (static and dynamic)</a:t>
            </a:r>
          </a:p>
          <a:p>
            <a:pPr lvl="1"/>
            <a:r>
              <a:rPr lang="en-US" dirty="0"/>
              <a:t>Robust to scene movement</a:t>
            </a:r>
          </a:p>
          <a:p>
            <a:r>
              <a:rPr lang="en-US" dirty="0"/>
              <a:t>Real-World dataset</a:t>
            </a:r>
          </a:p>
          <a:p>
            <a:pPr lvl="1"/>
            <a:r>
              <a:rPr lang="en-US" dirty="0"/>
              <a:t>Android phone and RGB-D sensor</a:t>
            </a:r>
          </a:p>
          <a:p>
            <a:pPr lvl="1"/>
            <a:r>
              <a:rPr lang="en-US" dirty="0"/>
              <a:t>Calibration and synchronization</a:t>
            </a:r>
          </a:p>
          <a:p>
            <a:r>
              <a:rPr lang="en-US" dirty="0"/>
              <a:t>Synthetic dataset</a:t>
            </a:r>
          </a:p>
          <a:p>
            <a:pPr lvl="1"/>
            <a:r>
              <a:rPr lang="en-US" dirty="0"/>
              <a:t>Fully automatic creation of large datasets at little expanse</a:t>
            </a:r>
          </a:p>
          <a:p>
            <a:pPr lvl="1"/>
            <a:r>
              <a:rPr lang="en-US" dirty="0"/>
              <a:t>Random scene generation</a:t>
            </a:r>
          </a:p>
          <a:p>
            <a:pPr lvl="1"/>
            <a:endParaRPr lang="en-US" dirty="0"/>
          </a:p>
          <a:p>
            <a:pPr lvl="1"/>
            <a:endParaRPr lang="en-US" dirty="0"/>
          </a:p>
          <a:p>
            <a:pPr marL="0" indent="0">
              <a:buNone/>
            </a:pPr>
            <a:endParaRPr lang="en-GB" dirty="0"/>
          </a:p>
        </p:txBody>
      </p:sp>
      <p:sp>
        <p:nvSpPr>
          <p:cNvPr id="4" name="Foliennummernplatzhalter 3">
            <a:extLst>
              <a:ext uri="{FF2B5EF4-FFF2-40B4-BE49-F238E27FC236}">
                <a16:creationId xmlns:a16="http://schemas.microsoft.com/office/drawing/2014/main" id="{34084FE0-C07A-448D-8543-FC9A1D1BEFB1}"/>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82590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DC1CB9-9DE3-4586-A10B-82C3C7CBFE71}"/>
              </a:ext>
            </a:extLst>
          </p:cNvPr>
          <p:cNvSpPr>
            <a:spLocks noGrp="1"/>
          </p:cNvSpPr>
          <p:nvPr>
            <p:ph type="title"/>
          </p:nvPr>
        </p:nvSpPr>
        <p:spPr/>
        <p:txBody>
          <a:bodyPr/>
          <a:lstStyle/>
          <a:p>
            <a:r>
              <a:rPr lang="en-US" dirty="0"/>
              <a:t>Circle of Confusion (</a:t>
            </a:r>
            <a:r>
              <a:rPr lang="en-US" dirty="0" err="1"/>
              <a:t>CoC</a:t>
            </a:r>
            <a:r>
              <a:rPr lang="en-US" dirty="0"/>
              <a:t>)</a:t>
            </a:r>
            <a:endParaRPr lang="en-GB" dirty="0"/>
          </a:p>
        </p:txBody>
      </p:sp>
      <p:sp>
        <p:nvSpPr>
          <p:cNvPr id="4" name="Foliennummernplatzhalter 3">
            <a:extLst>
              <a:ext uri="{FF2B5EF4-FFF2-40B4-BE49-F238E27FC236}">
                <a16:creationId xmlns:a16="http://schemas.microsoft.com/office/drawing/2014/main" id="{88798B8C-42A0-47DD-9EC5-8625C6667F38}"/>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5" name="Grafik 4">
            <a:extLst>
              <a:ext uri="{FF2B5EF4-FFF2-40B4-BE49-F238E27FC236}">
                <a16:creationId xmlns:a16="http://schemas.microsoft.com/office/drawing/2014/main" id="{A477B492-F7CE-481E-AB57-220076F7C314}"/>
              </a:ext>
            </a:extLst>
          </p:cNvPr>
          <p:cNvPicPr>
            <a:picLocks noChangeAspect="1"/>
          </p:cNvPicPr>
          <p:nvPr/>
        </p:nvPicPr>
        <p:blipFill>
          <a:blip r:embed="rId3"/>
          <a:stretch>
            <a:fillRect/>
          </a:stretch>
        </p:blipFill>
        <p:spPr>
          <a:xfrm>
            <a:off x="1396931" y="2135055"/>
            <a:ext cx="9398136" cy="4127732"/>
          </a:xfrm>
          <a:prstGeom prst="rect">
            <a:avLst/>
          </a:prstGeom>
        </p:spPr>
      </p:pic>
    </p:spTree>
    <p:extLst>
      <p:ext uri="{BB962C8B-B14F-4D97-AF65-F5344CB8AC3E}">
        <p14:creationId xmlns:p14="http://schemas.microsoft.com/office/powerpoint/2010/main" val="1171945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32CFCE-A873-40A1-9E10-C516184530B5}"/>
              </a:ext>
            </a:extLst>
          </p:cNvPr>
          <p:cNvSpPr>
            <a:spLocks noGrp="1"/>
          </p:cNvSpPr>
          <p:nvPr>
            <p:ph type="title"/>
          </p:nvPr>
        </p:nvSpPr>
        <p:spPr/>
        <p:txBody>
          <a:bodyPr/>
          <a:lstStyle/>
          <a:p>
            <a:r>
              <a:rPr lang="en-GB" dirty="0"/>
              <a:t>Related Work: Deep Depth From Focus (</a:t>
            </a:r>
            <a:r>
              <a:rPr lang="en-GB" dirty="0" err="1"/>
              <a:t>Hazırbaş</a:t>
            </a:r>
            <a:r>
              <a:rPr lang="en-GB" dirty="0"/>
              <a:t> et al.)</a:t>
            </a:r>
          </a:p>
        </p:txBody>
      </p:sp>
      <p:sp>
        <p:nvSpPr>
          <p:cNvPr id="3" name="Inhaltsplatzhalter 2">
            <a:extLst>
              <a:ext uri="{FF2B5EF4-FFF2-40B4-BE49-F238E27FC236}">
                <a16:creationId xmlns:a16="http://schemas.microsoft.com/office/drawing/2014/main" id="{D641A687-097F-4242-9A25-E66E2368A889}"/>
              </a:ext>
            </a:extLst>
          </p:cNvPr>
          <p:cNvSpPr>
            <a:spLocks noGrp="1"/>
          </p:cNvSpPr>
          <p:nvPr>
            <p:ph idx="1"/>
          </p:nvPr>
        </p:nvSpPr>
        <p:spPr>
          <a:xfrm>
            <a:off x="818712" y="1745268"/>
            <a:ext cx="5807171" cy="5021291"/>
          </a:xfrm>
        </p:spPr>
        <p:txBody>
          <a:bodyPr/>
          <a:lstStyle/>
          <a:p>
            <a:r>
              <a:rPr lang="en-US" dirty="0" err="1"/>
              <a:t>DDFFNet</a:t>
            </a:r>
            <a:endParaRPr lang="en-US" dirty="0"/>
          </a:p>
          <a:p>
            <a:pPr lvl="1"/>
            <a:r>
              <a:rPr lang="en-US" dirty="0"/>
              <a:t>VGG16 based encoder-decoder</a:t>
            </a:r>
          </a:p>
          <a:p>
            <a:pPr lvl="1"/>
            <a:r>
              <a:rPr lang="en-US" dirty="0"/>
              <a:t>Static focus stacks</a:t>
            </a:r>
          </a:p>
          <a:p>
            <a:pPr lvl="1"/>
            <a:r>
              <a:rPr lang="en-US" dirty="0"/>
              <a:t>Frames are processes independently and finally scored</a:t>
            </a:r>
          </a:p>
          <a:p>
            <a:pPr lvl="1"/>
            <a:r>
              <a:rPr lang="en-GB" dirty="0"/>
              <a:t>Generalization problems</a:t>
            </a:r>
          </a:p>
        </p:txBody>
      </p:sp>
      <p:sp>
        <p:nvSpPr>
          <p:cNvPr id="4" name="Foliennummernplatzhalter 3">
            <a:extLst>
              <a:ext uri="{FF2B5EF4-FFF2-40B4-BE49-F238E27FC236}">
                <a16:creationId xmlns:a16="http://schemas.microsoft.com/office/drawing/2014/main" id="{83DBB27D-7693-44A1-A8F3-E8D3F2738027}"/>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5" name="Grafik 4">
            <a:extLst>
              <a:ext uri="{FF2B5EF4-FFF2-40B4-BE49-F238E27FC236}">
                <a16:creationId xmlns:a16="http://schemas.microsoft.com/office/drawing/2014/main" id="{41E58729-DF1B-46E1-956B-F816ACDCA5F6}"/>
              </a:ext>
            </a:extLst>
          </p:cNvPr>
          <p:cNvPicPr>
            <a:picLocks noChangeAspect="1"/>
          </p:cNvPicPr>
          <p:nvPr/>
        </p:nvPicPr>
        <p:blipFill>
          <a:blip r:embed="rId3"/>
          <a:stretch>
            <a:fillRect/>
          </a:stretch>
        </p:blipFill>
        <p:spPr>
          <a:xfrm>
            <a:off x="7025611" y="1735482"/>
            <a:ext cx="4712218" cy="4425705"/>
          </a:xfrm>
          <a:prstGeom prst="rect">
            <a:avLst/>
          </a:prstGeom>
        </p:spPr>
      </p:pic>
    </p:spTree>
    <p:extLst>
      <p:ext uri="{BB962C8B-B14F-4D97-AF65-F5344CB8AC3E}">
        <p14:creationId xmlns:p14="http://schemas.microsoft.com/office/powerpoint/2010/main" val="1174098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A9E91-A42D-4CE4-B1D0-F268FBD0C626}"/>
              </a:ext>
            </a:extLst>
          </p:cNvPr>
          <p:cNvSpPr>
            <a:spLocks noGrp="1"/>
          </p:cNvSpPr>
          <p:nvPr>
            <p:ph type="title"/>
          </p:nvPr>
        </p:nvSpPr>
        <p:spPr/>
        <p:txBody>
          <a:bodyPr/>
          <a:lstStyle/>
          <a:p>
            <a:r>
              <a:rPr lang="en-GB" dirty="0"/>
              <a:t>Related Work: Interactive Reconstruction </a:t>
            </a:r>
            <a:br>
              <a:rPr lang="en-GB" dirty="0"/>
            </a:br>
            <a:r>
              <a:rPr lang="en-GB" dirty="0"/>
              <a:t>(Chaitanya et al.)</a:t>
            </a:r>
          </a:p>
        </p:txBody>
      </p:sp>
      <p:sp>
        <p:nvSpPr>
          <p:cNvPr id="3" name="Inhaltsplatzhalter 2">
            <a:extLst>
              <a:ext uri="{FF2B5EF4-FFF2-40B4-BE49-F238E27FC236}">
                <a16:creationId xmlns:a16="http://schemas.microsoft.com/office/drawing/2014/main" id="{3622EEDD-0B77-4F18-A59E-6F73D8E60520}"/>
              </a:ext>
            </a:extLst>
          </p:cNvPr>
          <p:cNvSpPr>
            <a:spLocks noGrp="1"/>
          </p:cNvSpPr>
          <p:nvPr>
            <p:ph idx="1"/>
          </p:nvPr>
        </p:nvSpPr>
        <p:spPr>
          <a:xfrm>
            <a:off x="818713" y="1745268"/>
            <a:ext cx="5068742" cy="5021291"/>
          </a:xfrm>
        </p:spPr>
        <p:txBody>
          <a:bodyPr/>
          <a:lstStyle/>
          <a:p>
            <a:r>
              <a:rPr lang="en-US" dirty="0"/>
              <a:t>Recurrent Autoencoder</a:t>
            </a:r>
          </a:p>
          <a:p>
            <a:pPr lvl="1"/>
            <a:r>
              <a:rPr lang="en-US" dirty="0"/>
              <a:t>Encoder-Decoder</a:t>
            </a:r>
          </a:p>
          <a:p>
            <a:pPr lvl="1"/>
            <a:r>
              <a:rPr lang="en-US" dirty="0"/>
              <a:t>Recurrent blocks having skip connections to themselves</a:t>
            </a:r>
          </a:p>
          <a:p>
            <a:pPr lvl="1"/>
            <a:r>
              <a:rPr lang="en-US" dirty="0"/>
              <a:t>Similar to an RNN but is fully convolutional</a:t>
            </a:r>
          </a:p>
          <a:p>
            <a:pPr lvl="1"/>
            <a:endParaRPr lang="en-GB" dirty="0"/>
          </a:p>
        </p:txBody>
      </p:sp>
      <p:sp>
        <p:nvSpPr>
          <p:cNvPr id="4" name="Foliennummernplatzhalter 3">
            <a:extLst>
              <a:ext uri="{FF2B5EF4-FFF2-40B4-BE49-F238E27FC236}">
                <a16:creationId xmlns:a16="http://schemas.microsoft.com/office/drawing/2014/main" id="{9FC9FD75-0BFC-4805-A518-FC17D34F476F}"/>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5" name="Grafik 4">
            <a:extLst>
              <a:ext uri="{FF2B5EF4-FFF2-40B4-BE49-F238E27FC236}">
                <a16:creationId xmlns:a16="http://schemas.microsoft.com/office/drawing/2014/main" id="{DB544866-8BF5-44E7-B0B5-1E1DB6B113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999" y="2370349"/>
            <a:ext cx="5615199" cy="2117302"/>
          </a:xfrm>
          <a:prstGeom prst="rect">
            <a:avLst/>
          </a:prstGeom>
        </p:spPr>
      </p:pic>
    </p:spTree>
    <p:extLst>
      <p:ext uri="{BB962C8B-B14F-4D97-AF65-F5344CB8AC3E}">
        <p14:creationId xmlns:p14="http://schemas.microsoft.com/office/powerpoint/2010/main" val="21531417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Zitierfähig">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4200</Words>
  <Application>Microsoft Office PowerPoint</Application>
  <PresentationFormat>Breitbild</PresentationFormat>
  <Paragraphs>393</Paragraphs>
  <Slides>40</Slides>
  <Notes>40</Notes>
  <HiddenSlides>0</HiddenSlides>
  <MMClips>2</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40</vt:i4>
      </vt:variant>
    </vt:vector>
  </HeadingPairs>
  <TitlesOfParts>
    <vt:vector size="46" baseType="lpstr">
      <vt:lpstr>Calibri</vt:lpstr>
      <vt:lpstr>Cambria Math</vt:lpstr>
      <vt:lpstr>Century Gothic</vt:lpstr>
      <vt:lpstr>Wingdings</vt:lpstr>
      <vt:lpstr>Wingdings 2</vt:lpstr>
      <vt:lpstr>Zitierfähig</vt:lpstr>
      <vt:lpstr>Deep Learning for Video Depth Estimation from Defocus</vt:lpstr>
      <vt:lpstr>Depth Prediction</vt:lpstr>
      <vt:lpstr>Motivation: Video Depth from Focus</vt:lpstr>
      <vt:lpstr>Problem Statement</vt:lpstr>
      <vt:lpstr>Concept</vt:lpstr>
      <vt:lpstr>Key Contributions</vt:lpstr>
      <vt:lpstr>Circle of Confusion (CoC)</vt:lpstr>
      <vt:lpstr>Related Work: Deep Depth From Focus (Hazırbaş et al.)</vt:lpstr>
      <vt:lpstr>Related Work: Interactive Reconstruction  (Chaitanya et al.)</vt:lpstr>
      <vt:lpstr>Depth Prediction Approach</vt:lpstr>
      <vt:lpstr>LSTM-DDFF</vt:lpstr>
      <vt:lpstr>Extension: CoC Supervision</vt:lpstr>
      <vt:lpstr>Real-World Dataset</vt:lpstr>
      <vt:lpstr>Synthetic Dataset</vt:lpstr>
      <vt:lpstr>Synthetic Dataset</vt:lpstr>
      <vt:lpstr>Real-World Dataset: Test Set (Unlabeled)</vt:lpstr>
      <vt:lpstr>Training</vt:lpstr>
      <vt:lpstr>Synthetic Blender Test Set Metrics</vt:lpstr>
      <vt:lpstr>Results Static (Suwajanakorn)</vt:lpstr>
      <vt:lpstr>Results Static (Suwajanakorn)</vt:lpstr>
      <vt:lpstr>Results Static (Suwajanakorn): Recurrent Autoencoder</vt:lpstr>
      <vt:lpstr>Results Dynamic (Carpet): Recurrent Autoencoder </vt:lpstr>
      <vt:lpstr>Discussion</vt:lpstr>
      <vt:lpstr>Limitations</vt:lpstr>
      <vt:lpstr>Conclusion</vt:lpstr>
      <vt:lpstr>The End</vt:lpstr>
      <vt:lpstr>Results Static (Suwajanakorn): CoC Supervision</vt:lpstr>
      <vt:lpstr>Circle of Confusion (CoC)</vt:lpstr>
      <vt:lpstr>Related Work: Depth from Focus  (Suwajanakorn et. al)</vt:lpstr>
      <vt:lpstr>Related Work: Burst Image Deblurring (Aittala et. al)</vt:lpstr>
      <vt:lpstr>Related Work: Burst Image Deblurring (Aittala et. al) - Global Max-Pooling</vt:lpstr>
      <vt:lpstr>Related Work: Interactive Reconstruction  (Chaitanya et al.) - Recurrent Block</vt:lpstr>
      <vt:lpstr>LSTM-DDFF</vt:lpstr>
      <vt:lpstr>LSTM-DDFF: Recurrent Module Types</vt:lpstr>
      <vt:lpstr>PoolNet</vt:lpstr>
      <vt:lpstr>Real-World Dataset: Train Set</vt:lpstr>
      <vt:lpstr>Real-World Dataset: Train Set Limitations</vt:lpstr>
      <vt:lpstr>Synthetic Dataset</vt:lpstr>
      <vt:lpstr>Training: Validation Loss</vt:lpstr>
      <vt:lpstr>Results Dynamic (Carpet): Recurrent Autoencoder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Video Depth Estimation from Defocus</dc:title>
  <dc:creator>Kevin Galim</dc:creator>
  <cp:lastModifiedBy>Kevin Galim</cp:lastModifiedBy>
  <cp:revision>282</cp:revision>
  <dcterms:created xsi:type="dcterms:W3CDTF">2019-08-22T13:19:12Z</dcterms:created>
  <dcterms:modified xsi:type="dcterms:W3CDTF">2020-01-03T14:54:32Z</dcterms:modified>
</cp:coreProperties>
</file>